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8"/>
  </p:notesMasterIdLst>
  <p:sldIdLst>
    <p:sldId id="256" r:id="rId2"/>
    <p:sldId id="264" r:id="rId3"/>
    <p:sldId id="315" r:id="rId4"/>
    <p:sldId id="268" r:id="rId5"/>
    <p:sldId id="272" r:id="rId6"/>
    <p:sldId id="317" r:id="rId7"/>
    <p:sldId id="266" r:id="rId8"/>
    <p:sldId id="391" r:id="rId9"/>
    <p:sldId id="344" r:id="rId10"/>
    <p:sldId id="345" r:id="rId11"/>
    <p:sldId id="267" r:id="rId12"/>
    <p:sldId id="323" r:id="rId13"/>
    <p:sldId id="324" r:id="rId14"/>
    <p:sldId id="342" r:id="rId15"/>
    <p:sldId id="346" r:id="rId16"/>
    <p:sldId id="287" r:id="rId17"/>
    <p:sldId id="305" r:id="rId18"/>
    <p:sldId id="325" r:id="rId19"/>
    <p:sldId id="289" r:id="rId20"/>
    <p:sldId id="290" r:id="rId21"/>
    <p:sldId id="347" r:id="rId22"/>
    <p:sldId id="348" r:id="rId23"/>
    <p:sldId id="271" r:id="rId24"/>
    <p:sldId id="273" r:id="rId25"/>
    <p:sldId id="349" r:id="rId26"/>
    <p:sldId id="275" r:id="rId27"/>
    <p:sldId id="274" r:id="rId28"/>
    <p:sldId id="281" r:id="rId29"/>
    <p:sldId id="276" r:id="rId30"/>
    <p:sldId id="277" r:id="rId31"/>
    <p:sldId id="321" r:id="rId32"/>
    <p:sldId id="322" r:id="rId33"/>
    <p:sldId id="350" r:id="rId34"/>
    <p:sldId id="351" r:id="rId35"/>
    <p:sldId id="352" r:id="rId36"/>
    <p:sldId id="293" r:id="rId37"/>
    <p:sldId id="319" r:id="rId38"/>
    <p:sldId id="354" r:id="rId39"/>
    <p:sldId id="374" r:id="rId40"/>
    <p:sldId id="320" r:id="rId41"/>
    <p:sldId id="355" r:id="rId42"/>
    <p:sldId id="356" r:id="rId43"/>
    <p:sldId id="358" r:id="rId44"/>
    <p:sldId id="357" r:id="rId45"/>
    <p:sldId id="291" r:id="rId46"/>
    <p:sldId id="292" r:id="rId47"/>
    <p:sldId id="278" r:id="rId48"/>
    <p:sldId id="296" r:id="rId49"/>
    <p:sldId id="360" r:id="rId50"/>
    <p:sldId id="361" r:id="rId51"/>
    <p:sldId id="362" r:id="rId52"/>
    <p:sldId id="300" r:id="rId53"/>
    <p:sldId id="376" r:id="rId54"/>
    <p:sldId id="377" r:id="rId55"/>
    <p:sldId id="375" r:id="rId56"/>
    <p:sldId id="363" r:id="rId57"/>
    <p:sldId id="378" r:id="rId58"/>
    <p:sldId id="265" r:id="rId59"/>
    <p:sldId id="259" r:id="rId60"/>
    <p:sldId id="302" r:id="rId61"/>
    <p:sldId id="298" r:id="rId62"/>
    <p:sldId id="364" r:id="rId63"/>
    <p:sldId id="301" r:id="rId64"/>
    <p:sldId id="365" r:id="rId65"/>
    <p:sldId id="304" r:id="rId66"/>
    <p:sldId id="366" r:id="rId67"/>
    <p:sldId id="367" r:id="rId68"/>
    <p:sldId id="368" r:id="rId69"/>
    <p:sldId id="369" r:id="rId70"/>
    <p:sldId id="370" r:id="rId71"/>
    <p:sldId id="309" r:id="rId72"/>
    <p:sldId id="371" r:id="rId73"/>
    <p:sldId id="372" r:id="rId74"/>
    <p:sldId id="257" r:id="rId75"/>
    <p:sldId id="258" r:id="rId76"/>
    <p:sldId id="279" r:id="rId77"/>
    <p:sldId id="262" r:id="rId78"/>
    <p:sldId id="303" r:id="rId79"/>
    <p:sldId id="379" r:id="rId80"/>
    <p:sldId id="261" r:id="rId81"/>
    <p:sldId id="308" r:id="rId82"/>
    <p:sldId id="380" r:id="rId83"/>
    <p:sldId id="282" r:id="rId84"/>
    <p:sldId id="326" r:id="rId85"/>
    <p:sldId id="263" r:id="rId86"/>
    <p:sldId id="314" r:id="rId87"/>
    <p:sldId id="283" r:id="rId88"/>
    <p:sldId id="381" r:id="rId89"/>
    <p:sldId id="382" r:id="rId90"/>
    <p:sldId id="284" r:id="rId91"/>
    <p:sldId id="285" r:id="rId92"/>
    <p:sldId id="306" r:id="rId93"/>
    <p:sldId id="327" r:id="rId94"/>
    <p:sldId id="310" r:id="rId95"/>
    <p:sldId id="307" r:id="rId96"/>
    <p:sldId id="330" r:id="rId97"/>
    <p:sldId id="313" r:id="rId98"/>
    <p:sldId id="384" r:id="rId99"/>
    <p:sldId id="386" r:id="rId100"/>
    <p:sldId id="387" r:id="rId101"/>
    <p:sldId id="383" r:id="rId102"/>
    <p:sldId id="390" r:id="rId103"/>
    <p:sldId id="312" r:id="rId104"/>
    <p:sldId id="316" r:id="rId105"/>
    <p:sldId id="338" r:id="rId106"/>
    <p:sldId id="392" r:id="rId107"/>
    <p:sldId id="393" r:id="rId108"/>
    <p:sldId id="394" r:id="rId109"/>
    <p:sldId id="395" r:id="rId110"/>
    <p:sldId id="396" r:id="rId111"/>
    <p:sldId id="397" r:id="rId112"/>
    <p:sldId id="398" r:id="rId113"/>
    <p:sldId id="399" r:id="rId114"/>
    <p:sldId id="400" r:id="rId115"/>
    <p:sldId id="401" r:id="rId116"/>
    <p:sldId id="402" r:id="rId117"/>
    <p:sldId id="406" r:id="rId118"/>
    <p:sldId id="407" r:id="rId119"/>
    <p:sldId id="408" r:id="rId120"/>
    <p:sldId id="409" r:id="rId121"/>
    <p:sldId id="410" r:id="rId122"/>
    <p:sldId id="405" r:id="rId123"/>
    <p:sldId id="343" r:id="rId124"/>
    <p:sldId id="403" r:id="rId125"/>
    <p:sldId id="329" r:id="rId126"/>
    <p:sldId id="404" r:id="rId127"/>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22A093-EC78-4B15-8365-0E4181F1FDF3}">
          <p14:sldIdLst>
            <p14:sldId id="256"/>
            <p14:sldId id="264"/>
            <p14:sldId id="315"/>
            <p14:sldId id="268"/>
            <p14:sldId id="272"/>
            <p14:sldId id="317"/>
            <p14:sldId id="266"/>
            <p14:sldId id="391"/>
            <p14:sldId id="344"/>
            <p14:sldId id="345"/>
            <p14:sldId id="267"/>
            <p14:sldId id="323"/>
            <p14:sldId id="324"/>
            <p14:sldId id="342"/>
            <p14:sldId id="346"/>
            <p14:sldId id="287"/>
            <p14:sldId id="305"/>
            <p14:sldId id="325"/>
            <p14:sldId id="289"/>
            <p14:sldId id="290"/>
            <p14:sldId id="347"/>
            <p14:sldId id="348"/>
            <p14:sldId id="271"/>
            <p14:sldId id="273"/>
            <p14:sldId id="349"/>
            <p14:sldId id="275"/>
            <p14:sldId id="274"/>
            <p14:sldId id="281"/>
            <p14:sldId id="276"/>
            <p14:sldId id="277"/>
            <p14:sldId id="321"/>
            <p14:sldId id="322"/>
            <p14:sldId id="350"/>
            <p14:sldId id="351"/>
            <p14:sldId id="352"/>
            <p14:sldId id="293"/>
            <p14:sldId id="319"/>
            <p14:sldId id="354"/>
            <p14:sldId id="374"/>
            <p14:sldId id="320"/>
            <p14:sldId id="355"/>
            <p14:sldId id="356"/>
            <p14:sldId id="358"/>
            <p14:sldId id="357"/>
            <p14:sldId id="291"/>
            <p14:sldId id="292"/>
            <p14:sldId id="278"/>
            <p14:sldId id="296"/>
            <p14:sldId id="360"/>
            <p14:sldId id="361"/>
            <p14:sldId id="362"/>
            <p14:sldId id="300"/>
            <p14:sldId id="376"/>
            <p14:sldId id="377"/>
            <p14:sldId id="375"/>
            <p14:sldId id="363"/>
            <p14:sldId id="378"/>
            <p14:sldId id="265"/>
            <p14:sldId id="259"/>
            <p14:sldId id="302"/>
            <p14:sldId id="298"/>
            <p14:sldId id="364"/>
            <p14:sldId id="301"/>
            <p14:sldId id="365"/>
            <p14:sldId id="304"/>
            <p14:sldId id="366"/>
            <p14:sldId id="367"/>
            <p14:sldId id="368"/>
            <p14:sldId id="369"/>
            <p14:sldId id="370"/>
            <p14:sldId id="309"/>
            <p14:sldId id="371"/>
            <p14:sldId id="372"/>
            <p14:sldId id="257"/>
            <p14:sldId id="258"/>
            <p14:sldId id="279"/>
            <p14:sldId id="262"/>
            <p14:sldId id="303"/>
            <p14:sldId id="379"/>
            <p14:sldId id="261"/>
            <p14:sldId id="308"/>
            <p14:sldId id="380"/>
            <p14:sldId id="282"/>
            <p14:sldId id="326"/>
            <p14:sldId id="263"/>
            <p14:sldId id="314"/>
            <p14:sldId id="283"/>
            <p14:sldId id="381"/>
            <p14:sldId id="382"/>
            <p14:sldId id="284"/>
            <p14:sldId id="285"/>
            <p14:sldId id="306"/>
            <p14:sldId id="327"/>
            <p14:sldId id="310"/>
            <p14:sldId id="307"/>
            <p14:sldId id="330"/>
            <p14:sldId id="313"/>
            <p14:sldId id="384"/>
            <p14:sldId id="386"/>
            <p14:sldId id="387"/>
            <p14:sldId id="383"/>
            <p14:sldId id="390"/>
            <p14:sldId id="312"/>
            <p14:sldId id="316"/>
            <p14:sldId id="338"/>
            <p14:sldId id="392"/>
            <p14:sldId id="393"/>
            <p14:sldId id="394"/>
            <p14:sldId id="395"/>
            <p14:sldId id="396"/>
            <p14:sldId id="397"/>
            <p14:sldId id="398"/>
            <p14:sldId id="399"/>
            <p14:sldId id="400"/>
            <p14:sldId id="401"/>
            <p14:sldId id="402"/>
            <p14:sldId id="406"/>
            <p14:sldId id="407"/>
            <p14:sldId id="408"/>
            <p14:sldId id="409"/>
            <p14:sldId id="410"/>
            <p14:sldId id="405"/>
            <p14:sldId id="343"/>
            <p14:sldId id="403"/>
            <p14:sldId id="329"/>
            <p14:sldId id="4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3489" autoAdjust="0"/>
  </p:normalViewPr>
  <p:slideViewPr>
    <p:cSldViewPr snapToGrid="0">
      <p:cViewPr varScale="1">
        <p:scale>
          <a:sx n="96" d="100"/>
          <a:sy n="96" d="100"/>
        </p:scale>
        <p:origin x="61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EBACBD-961B-4326-8FE6-39A35F1F6A80}" type="datetimeFigureOut">
              <a:rPr lang="nl-BE" smtClean="0"/>
              <a:t>8/11/2017</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7CAFB7-B38D-48E4-9918-DB8A2B24C0D7}" type="slidenum">
              <a:rPr lang="nl-BE" smtClean="0"/>
              <a:t>‹#›</a:t>
            </a:fld>
            <a:endParaRPr lang="nl-BE"/>
          </a:p>
        </p:txBody>
      </p:sp>
    </p:spTree>
    <p:extLst>
      <p:ext uri="{BB962C8B-B14F-4D97-AF65-F5344CB8AC3E}">
        <p14:creationId xmlns:p14="http://schemas.microsoft.com/office/powerpoint/2010/main" val="3706189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nl-B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nl-BE"/>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E96969A-79DE-41B1-8FBE-C96BCE24E901}" type="datetimeFigureOut">
              <a:rPr lang="nl-BE" smtClean="0"/>
              <a:t>8/11/2017</a:t>
            </a:fld>
            <a:endParaRPr lang="nl-BE"/>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D0D84932-134F-449C-A206-A0D2DC32C3C0}" type="slidenum">
              <a:rPr lang="nl-BE" smtClean="0"/>
              <a:t>‹#›</a:t>
            </a:fld>
            <a:endParaRPr lang="nl-BE"/>
          </a:p>
        </p:txBody>
      </p:sp>
    </p:spTree>
    <p:extLst>
      <p:ext uri="{BB962C8B-B14F-4D97-AF65-F5344CB8AC3E}">
        <p14:creationId xmlns:p14="http://schemas.microsoft.com/office/powerpoint/2010/main" val="20262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E96969A-79DE-41B1-8FBE-C96BCE24E901}" type="datetimeFigureOut">
              <a:rPr lang="nl-BE" smtClean="0"/>
              <a:t>8/11/2017</a:t>
            </a:fld>
            <a:endParaRPr lang="nl-BE"/>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D0D84932-134F-449C-A206-A0D2DC32C3C0}" type="slidenum">
              <a:rPr lang="nl-BE" smtClean="0"/>
              <a:t>‹#›</a:t>
            </a:fld>
            <a:endParaRPr lang="nl-BE"/>
          </a:p>
        </p:txBody>
      </p:sp>
    </p:spTree>
    <p:extLst>
      <p:ext uri="{BB962C8B-B14F-4D97-AF65-F5344CB8AC3E}">
        <p14:creationId xmlns:p14="http://schemas.microsoft.com/office/powerpoint/2010/main" val="2389920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nl-B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E96969A-79DE-41B1-8FBE-C96BCE24E901}" type="datetimeFigureOut">
              <a:rPr lang="nl-BE" smtClean="0"/>
              <a:t>8/11/2017</a:t>
            </a:fld>
            <a:endParaRPr lang="nl-BE"/>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D0D84932-134F-449C-A206-A0D2DC32C3C0}" type="slidenum">
              <a:rPr lang="nl-BE" smtClean="0"/>
              <a:t>‹#›</a:t>
            </a:fld>
            <a:endParaRPr lang="nl-BE"/>
          </a:p>
        </p:txBody>
      </p:sp>
    </p:spTree>
    <p:extLst>
      <p:ext uri="{BB962C8B-B14F-4D97-AF65-F5344CB8AC3E}">
        <p14:creationId xmlns:p14="http://schemas.microsoft.com/office/powerpoint/2010/main" val="2794154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66692"/>
          </a:xfrm>
        </p:spPr>
        <p:txBody>
          <a:bodyPr>
            <a:normAutofit/>
          </a:bodyPr>
          <a:lstStyle>
            <a:lvl1pPr>
              <a:defRPr sz="2800"/>
            </a:lvl1pPr>
          </a:lstStyle>
          <a:p>
            <a:r>
              <a:rPr lang="en-US" smtClean="0"/>
              <a:t>Click to edit Master title style</a:t>
            </a:r>
            <a:endParaRPr lang="nl-BE"/>
          </a:p>
        </p:txBody>
      </p:sp>
      <p:sp>
        <p:nvSpPr>
          <p:cNvPr id="3" name="Content Placeholder 2"/>
          <p:cNvSpPr>
            <a:spLocks noGrp="1"/>
          </p:cNvSpPr>
          <p:nvPr>
            <p:ph idx="1"/>
          </p:nvPr>
        </p:nvSpPr>
        <p:spPr>
          <a:xfrm>
            <a:off x="838200" y="1262743"/>
            <a:ext cx="10515600" cy="4914220"/>
          </a:xfrm>
        </p:spPr>
        <p:txBody>
          <a:bodyPr>
            <a:normAutofit/>
          </a:bodyPr>
          <a:lstStyle>
            <a:lvl1pPr>
              <a:defRPr sz="2400"/>
            </a:lvl1pPr>
            <a:lvl2pPr>
              <a:defRPr sz="2000"/>
            </a:lvl2pPr>
            <a:lvl3pPr>
              <a:defRPr sz="1800"/>
            </a:lvl3pPr>
            <a:lvl4pPr>
              <a:defRPr sz="1600"/>
            </a:lvl4pPr>
            <a:lvl5pPr>
              <a:defRPr sz="16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6" name="Slide Number Placeholder 5"/>
          <p:cNvSpPr>
            <a:spLocks noGrp="1"/>
          </p:cNvSpPr>
          <p:nvPr>
            <p:ph type="sldNum" sz="quarter" idx="12"/>
          </p:nvPr>
        </p:nvSpPr>
        <p:spPr/>
        <p:txBody>
          <a:bodyPr/>
          <a:lstStyle/>
          <a:p>
            <a:fld id="{D0D84932-134F-449C-A206-A0D2DC32C3C0}" type="slidenum">
              <a:rPr lang="nl-BE" smtClean="0"/>
              <a:t>‹#›</a:t>
            </a:fld>
            <a:endParaRPr lang="nl-BE"/>
          </a:p>
        </p:txBody>
      </p:sp>
    </p:spTree>
    <p:extLst>
      <p:ext uri="{BB962C8B-B14F-4D97-AF65-F5344CB8AC3E}">
        <p14:creationId xmlns:p14="http://schemas.microsoft.com/office/powerpoint/2010/main" val="3419122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nl-B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E96969A-79DE-41B1-8FBE-C96BCE24E901}" type="datetimeFigureOut">
              <a:rPr lang="nl-BE" smtClean="0"/>
              <a:t>8/11/2017</a:t>
            </a:fld>
            <a:endParaRPr lang="nl-BE"/>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D0D84932-134F-449C-A206-A0D2DC32C3C0}" type="slidenum">
              <a:rPr lang="nl-BE" smtClean="0"/>
              <a:t>‹#›</a:t>
            </a:fld>
            <a:endParaRPr lang="nl-BE"/>
          </a:p>
        </p:txBody>
      </p:sp>
    </p:spTree>
    <p:extLst>
      <p:ext uri="{BB962C8B-B14F-4D97-AF65-F5344CB8AC3E}">
        <p14:creationId xmlns:p14="http://schemas.microsoft.com/office/powerpoint/2010/main" val="48630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8E96969A-79DE-41B1-8FBE-C96BCE24E901}" type="datetimeFigureOut">
              <a:rPr lang="nl-BE" smtClean="0"/>
              <a:t>8/11/2017</a:t>
            </a:fld>
            <a:endParaRPr lang="nl-BE"/>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D0D84932-134F-449C-A206-A0D2DC32C3C0}" type="slidenum">
              <a:rPr lang="nl-BE" smtClean="0"/>
              <a:t>‹#›</a:t>
            </a:fld>
            <a:endParaRPr lang="nl-BE"/>
          </a:p>
        </p:txBody>
      </p:sp>
    </p:spTree>
    <p:extLst>
      <p:ext uri="{BB962C8B-B14F-4D97-AF65-F5344CB8AC3E}">
        <p14:creationId xmlns:p14="http://schemas.microsoft.com/office/powerpoint/2010/main" val="2428055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nl-B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8E96969A-79DE-41B1-8FBE-C96BCE24E901}" type="datetimeFigureOut">
              <a:rPr lang="nl-BE" smtClean="0"/>
              <a:t>8/11/2017</a:t>
            </a:fld>
            <a:endParaRPr lang="nl-BE"/>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nl-BE"/>
          </a:p>
        </p:txBody>
      </p:sp>
      <p:sp>
        <p:nvSpPr>
          <p:cNvPr id="9" name="Slide Number Placeholder 8"/>
          <p:cNvSpPr>
            <a:spLocks noGrp="1"/>
          </p:cNvSpPr>
          <p:nvPr>
            <p:ph type="sldNum" sz="quarter" idx="12"/>
          </p:nvPr>
        </p:nvSpPr>
        <p:spPr/>
        <p:txBody>
          <a:bodyPr/>
          <a:lstStyle/>
          <a:p>
            <a:fld id="{D0D84932-134F-449C-A206-A0D2DC32C3C0}" type="slidenum">
              <a:rPr lang="nl-BE" smtClean="0"/>
              <a:t>‹#›</a:t>
            </a:fld>
            <a:endParaRPr lang="nl-BE"/>
          </a:p>
        </p:txBody>
      </p:sp>
    </p:spTree>
    <p:extLst>
      <p:ext uri="{BB962C8B-B14F-4D97-AF65-F5344CB8AC3E}">
        <p14:creationId xmlns:p14="http://schemas.microsoft.com/office/powerpoint/2010/main" val="4250272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BE"/>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8E96969A-79DE-41B1-8FBE-C96BCE24E901}" type="datetimeFigureOut">
              <a:rPr lang="nl-BE" smtClean="0"/>
              <a:t>8/11/2017</a:t>
            </a:fld>
            <a:endParaRPr lang="nl-BE"/>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nl-BE"/>
          </a:p>
        </p:txBody>
      </p:sp>
      <p:sp>
        <p:nvSpPr>
          <p:cNvPr id="5" name="Slide Number Placeholder 4"/>
          <p:cNvSpPr>
            <a:spLocks noGrp="1"/>
          </p:cNvSpPr>
          <p:nvPr>
            <p:ph type="sldNum" sz="quarter" idx="12"/>
          </p:nvPr>
        </p:nvSpPr>
        <p:spPr/>
        <p:txBody>
          <a:bodyPr/>
          <a:lstStyle/>
          <a:p>
            <a:fld id="{D0D84932-134F-449C-A206-A0D2DC32C3C0}" type="slidenum">
              <a:rPr lang="nl-BE" smtClean="0"/>
              <a:t>‹#›</a:t>
            </a:fld>
            <a:endParaRPr lang="nl-BE"/>
          </a:p>
        </p:txBody>
      </p:sp>
    </p:spTree>
    <p:extLst>
      <p:ext uri="{BB962C8B-B14F-4D97-AF65-F5344CB8AC3E}">
        <p14:creationId xmlns:p14="http://schemas.microsoft.com/office/powerpoint/2010/main" val="152623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8E96969A-79DE-41B1-8FBE-C96BCE24E901}" type="datetimeFigureOut">
              <a:rPr lang="nl-BE" smtClean="0"/>
              <a:t>8/11/2017</a:t>
            </a:fld>
            <a:endParaRPr lang="nl-BE"/>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nl-BE"/>
          </a:p>
        </p:txBody>
      </p:sp>
      <p:sp>
        <p:nvSpPr>
          <p:cNvPr id="4" name="Slide Number Placeholder 3"/>
          <p:cNvSpPr>
            <a:spLocks noGrp="1"/>
          </p:cNvSpPr>
          <p:nvPr>
            <p:ph type="sldNum" sz="quarter" idx="12"/>
          </p:nvPr>
        </p:nvSpPr>
        <p:spPr/>
        <p:txBody>
          <a:bodyPr/>
          <a:lstStyle/>
          <a:p>
            <a:fld id="{D0D84932-134F-449C-A206-A0D2DC32C3C0}" type="slidenum">
              <a:rPr lang="nl-BE" smtClean="0"/>
              <a:t>‹#›</a:t>
            </a:fld>
            <a:endParaRPr lang="nl-BE"/>
          </a:p>
        </p:txBody>
      </p:sp>
    </p:spTree>
    <p:extLst>
      <p:ext uri="{BB962C8B-B14F-4D97-AF65-F5344CB8AC3E}">
        <p14:creationId xmlns:p14="http://schemas.microsoft.com/office/powerpoint/2010/main" val="2596437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l-B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8E96969A-79DE-41B1-8FBE-C96BCE24E901}" type="datetimeFigureOut">
              <a:rPr lang="nl-BE" smtClean="0"/>
              <a:t>8/11/2017</a:t>
            </a:fld>
            <a:endParaRPr lang="nl-BE"/>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D0D84932-134F-449C-A206-A0D2DC32C3C0}" type="slidenum">
              <a:rPr lang="nl-BE" smtClean="0"/>
              <a:t>‹#›</a:t>
            </a:fld>
            <a:endParaRPr lang="nl-BE"/>
          </a:p>
        </p:txBody>
      </p:sp>
    </p:spTree>
    <p:extLst>
      <p:ext uri="{BB962C8B-B14F-4D97-AF65-F5344CB8AC3E}">
        <p14:creationId xmlns:p14="http://schemas.microsoft.com/office/powerpoint/2010/main" val="954703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l-B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8E96969A-79DE-41B1-8FBE-C96BCE24E901}" type="datetimeFigureOut">
              <a:rPr lang="nl-BE" smtClean="0"/>
              <a:t>8/11/2017</a:t>
            </a:fld>
            <a:endParaRPr lang="nl-BE"/>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D0D84932-134F-449C-A206-A0D2DC32C3C0}" type="slidenum">
              <a:rPr lang="nl-BE" smtClean="0"/>
              <a:t>‹#›</a:t>
            </a:fld>
            <a:endParaRPr lang="nl-BE"/>
          </a:p>
        </p:txBody>
      </p:sp>
    </p:spTree>
    <p:extLst>
      <p:ext uri="{BB962C8B-B14F-4D97-AF65-F5344CB8AC3E}">
        <p14:creationId xmlns:p14="http://schemas.microsoft.com/office/powerpoint/2010/main" val="34937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540566"/>
          </a:xfrm>
          <a:prstGeom prst="rect">
            <a:avLst/>
          </a:prstGeom>
        </p:spPr>
        <p:txBody>
          <a:bodyPr vert="horz" lIns="91440" tIns="45720" rIns="91440" bIns="45720" rtlCol="0" anchor="ctr">
            <a:normAutofit/>
          </a:bodyPr>
          <a:lstStyle/>
          <a:p>
            <a:r>
              <a:rPr lang="en-US" smtClean="0"/>
              <a:t>Click to edit Master title style</a:t>
            </a:r>
            <a:endParaRPr lang="nl-BE"/>
          </a:p>
        </p:txBody>
      </p:sp>
      <p:sp>
        <p:nvSpPr>
          <p:cNvPr id="3" name="Text Placeholder 2"/>
          <p:cNvSpPr>
            <a:spLocks noGrp="1"/>
          </p:cNvSpPr>
          <p:nvPr>
            <p:ph type="body" idx="1"/>
          </p:nvPr>
        </p:nvSpPr>
        <p:spPr>
          <a:xfrm>
            <a:off x="838200" y="1158240"/>
            <a:ext cx="10515600" cy="501872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6" name="Slide Number Placeholder 5"/>
          <p:cNvSpPr>
            <a:spLocks noGrp="1"/>
          </p:cNvSpPr>
          <p:nvPr>
            <p:ph type="sldNum" sz="quarter" idx="4"/>
          </p:nvPr>
        </p:nvSpPr>
        <p:spPr>
          <a:xfrm>
            <a:off x="11353800" y="6356350"/>
            <a:ext cx="66838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84932-134F-449C-A206-A0D2DC32C3C0}" type="slidenum">
              <a:rPr lang="nl-BE" smtClean="0"/>
              <a:t>‹#›</a:t>
            </a:fld>
            <a:endParaRPr lang="nl-BE"/>
          </a:p>
        </p:txBody>
      </p:sp>
    </p:spTree>
    <p:extLst>
      <p:ext uri="{BB962C8B-B14F-4D97-AF65-F5344CB8AC3E}">
        <p14:creationId xmlns:p14="http://schemas.microsoft.com/office/powerpoint/2010/main" val="2688699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hyperlink" Target="https://galaxy.ansible.com/datacenter/aci-model/"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hyperlink" Target="https://docs.ansible.com/ansible/2.4/aci_rest_module.html"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hyperlink" Target="mailto:cpaggen@cisco.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docs.ansible.com/ansible/latest/intro_installation.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github.com/jedelman8/server-build-ansible/blob/master/server_one_time_run.yml"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in-gitlab-sjc.cisco.com/cpaggen/Ansible/blob/master/OpenCart/deploy-opencart.yml"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wwwin-gitlab-sjc.cisco.com/cpaggen/Ansible/tree/master/OpenCart/group_vars"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wwin-gitlab-sjc.cisco.com/cpaggen/Ansible/blob/master/OpenCart/roles/opencart-haproxy/templates/front-end.j2" TargetMode="Externa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9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https://github.com/ansible/ansible-examples"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Ansible</a:t>
            </a:r>
            <a:r>
              <a:rPr lang="en-US" dirty="0" smtClean="0"/>
              <a:t> 101</a:t>
            </a:r>
            <a:endParaRPr lang="nl-BE" dirty="0"/>
          </a:p>
        </p:txBody>
      </p:sp>
      <p:sp>
        <p:nvSpPr>
          <p:cNvPr id="3" name="Subtitle 2"/>
          <p:cNvSpPr>
            <a:spLocks noGrp="1"/>
          </p:cNvSpPr>
          <p:nvPr>
            <p:ph type="subTitle" idx="1"/>
          </p:nvPr>
        </p:nvSpPr>
        <p:spPr/>
        <p:txBody>
          <a:bodyPr/>
          <a:lstStyle/>
          <a:p>
            <a:r>
              <a:rPr lang="en-US" dirty="0"/>
              <a:t>c</a:t>
            </a:r>
            <a:r>
              <a:rPr lang="en-US" dirty="0" smtClean="0"/>
              <a:t>paggen – </a:t>
            </a:r>
            <a:r>
              <a:rPr lang="en-US" dirty="0" smtClean="0"/>
              <a:t>November </a:t>
            </a:r>
            <a:r>
              <a:rPr lang="en-US" dirty="0" smtClean="0"/>
              <a:t>2017 – </a:t>
            </a:r>
            <a:r>
              <a:rPr lang="en-US" dirty="0" smtClean="0"/>
              <a:t>v1.1</a:t>
            </a:r>
            <a:endParaRPr lang="nl-BE" dirty="0"/>
          </a:p>
        </p:txBody>
      </p:sp>
    </p:spTree>
    <p:extLst>
      <p:ext uri="{BB962C8B-B14F-4D97-AF65-F5344CB8AC3E}">
        <p14:creationId xmlns:p14="http://schemas.microsoft.com/office/powerpoint/2010/main" val="2551086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Ad-hoc commands and playbooks</a:t>
            </a:r>
            <a:endParaRPr lang="nl-BE" dirty="0"/>
          </a:p>
        </p:txBody>
      </p:sp>
      <p:sp>
        <p:nvSpPr>
          <p:cNvPr id="3" name="Content Placeholder 2"/>
          <p:cNvSpPr>
            <a:spLocks noGrp="1"/>
          </p:cNvSpPr>
          <p:nvPr>
            <p:ph idx="1"/>
          </p:nvPr>
        </p:nvSpPr>
        <p:spPr/>
        <p:txBody>
          <a:bodyPr/>
          <a:lstStyle/>
          <a:p>
            <a:r>
              <a:rPr lang="en-US" dirty="0" err="1" smtClean="0"/>
              <a:t>Ansible</a:t>
            </a:r>
            <a:r>
              <a:rPr lang="en-US" dirty="0" smtClean="0"/>
              <a:t> offers two modes of execution:</a:t>
            </a:r>
          </a:p>
          <a:p>
            <a:pPr lvl="1"/>
            <a:r>
              <a:rPr lang="en-US" dirty="0" smtClean="0"/>
              <a:t>One is called ad-hoc commands</a:t>
            </a:r>
          </a:p>
          <a:p>
            <a:pPr lvl="1"/>
            <a:r>
              <a:rPr lang="en-US" dirty="0" smtClean="0"/>
              <a:t>The other is called playbooks</a:t>
            </a:r>
          </a:p>
          <a:p>
            <a:r>
              <a:rPr lang="en-US" dirty="0" smtClean="0"/>
              <a:t>Ad-hoc commands are a great way to get familiar with </a:t>
            </a:r>
            <a:r>
              <a:rPr lang="en-US" dirty="0" err="1" smtClean="0"/>
              <a:t>Ansible</a:t>
            </a:r>
            <a:endParaRPr lang="en-US" dirty="0" smtClean="0"/>
          </a:p>
          <a:p>
            <a:r>
              <a:rPr lang="en-US" dirty="0" smtClean="0"/>
              <a:t>They’re commands you run once</a:t>
            </a:r>
          </a:p>
          <a:p>
            <a:r>
              <a:rPr lang="en-US" dirty="0" smtClean="0"/>
              <a:t>They typically contain one thing you’d like to see performed on remote systems</a:t>
            </a:r>
          </a:p>
          <a:p>
            <a:pPr lvl="1"/>
            <a:r>
              <a:rPr lang="en-US" dirty="0" smtClean="0"/>
              <a:t>E.g.: install a package on all VMs in group “Dev-Web”, or stop a service, replace a file, reboot systems, copy a local file to remote systems, etc.</a:t>
            </a:r>
          </a:p>
          <a:p>
            <a:r>
              <a:rPr lang="en-US" dirty="0" smtClean="0"/>
              <a:t>On the other hand, playbooks are YAML files that contain plays</a:t>
            </a:r>
          </a:p>
          <a:p>
            <a:pPr lvl="1"/>
            <a:r>
              <a:rPr lang="en-US" dirty="0" smtClean="0"/>
              <a:t>Plays contain a series of tasks you’d like to perform on your inventory items</a:t>
            </a:r>
          </a:p>
        </p:txBody>
      </p:sp>
    </p:spTree>
    <p:extLst>
      <p:ext uri="{BB962C8B-B14F-4D97-AF65-F5344CB8AC3E}">
        <p14:creationId xmlns:p14="http://schemas.microsoft.com/office/powerpoint/2010/main" val="17040847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tasks</a:t>
            </a:r>
            <a:endParaRPr lang="nl-BE" dirty="0"/>
          </a:p>
        </p:txBody>
      </p:sp>
      <p:sp>
        <p:nvSpPr>
          <p:cNvPr id="3" name="Content Placeholder 2"/>
          <p:cNvSpPr>
            <a:spLocks noGrp="1"/>
          </p:cNvSpPr>
          <p:nvPr>
            <p:ph idx="1"/>
          </p:nvPr>
        </p:nvSpPr>
        <p:spPr/>
        <p:txBody>
          <a:bodyPr/>
          <a:lstStyle/>
          <a:p>
            <a:r>
              <a:rPr lang="en-US" dirty="0" smtClean="0"/>
              <a:t>Gather facts for this to run:</a:t>
            </a:r>
            <a:endParaRPr lang="nl-BE" dirty="0"/>
          </a:p>
        </p:txBody>
      </p:sp>
      <p:pic>
        <p:nvPicPr>
          <p:cNvPr id="4" name="Picture 3"/>
          <p:cNvPicPr>
            <a:picLocks noChangeAspect="1"/>
          </p:cNvPicPr>
          <p:nvPr/>
        </p:nvPicPr>
        <p:blipFill>
          <a:blip r:embed="rId2"/>
          <a:stretch>
            <a:fillRect/>
          </a:stretch>
        </p:blipFill>
        <p:spPr>
          <a:xfrm>
            <a:off x="802481" y="2226831"/>
            <a:ext cx="10587037" cy="3172404"/>
          </a:xfrm>
          <a:prstGeom prst="rect">
            <a:avLst/>
          </a:prstGeom>
        </p:spPr>
      </p:pic>
    </p:spTree>
    <p:extLst>
      <p:ext uri="{BB962C8B-B14F-4D97-AF65-F5344CB8AC3E}">
        <p14:creationId xmlns:p14="http://schemas.microsoft.com/office/powerpoint/2010/main" val="28239330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Using include in playbooks</a:t>
            </a:r>
            <a:endParaRPr lang="nl-BE" dirty="0"/>
          </a:p>
        </p:txBody>
      </p:sp>
      <p:pic>
        <p:nvPicPr>
          <p:cNvPr id="8" name="Picture 7"/>
          <p:cNvPicPr>
            <a:picLocks noChangeAspect="1"/>
          </p:cNvPicPr>
          <p:nvPr/>
        </p:nvPicPr>
        <p:blipFill>
          <a:blip r:embed="rId2"/>
          <a:stretch>
            <a:fillRect/>
          </a:stretch>
        </p:blipFill>
        <p:spPr>
          <a:xfrm>
            <a:off x="1041721" y="1811176"/>
            <a:ext cx="9701635" cy="3817354"/>
          </a:xfrm>
          <a:prstGeom prst="rect">
            <a:avLst/>
          </a:prstGeom>
        </p:spPr>
      </p:pic>
    </p:spTree>
    <p:extLst>
      <p:ext uri="{BB962C8B-B14F-4D97-AF65-F5344CB8AC3E}">
        <p14:creationId xmlns:p14="http://schemas.microsoft.com/office/powerpoint/2010/main" val="4641042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patterns</a:t>
            </a:r>
            <a:endParaRPr lang="nl-BE" dirty="0"/>
          </a:p>
        </p:txBody>
      </p:sp>
      <p:pic>
        <p:nvPicPr>
          <p:cNvPr id="4" name="Content Placeholder 3"/>
          <p:cNvPicPr>
            <a:picLocks noGrp="1" noChangeAspect="1"/>
          </p:cNvPicPr>
          <p:nvPr>
            <p:ph idx="1"/>
          </p:nvPr>
        </p:nvPicPr>
        <p:blipFill>
          <a:blip r:embed="rId2"/>
          <a:stretch>
            <a:fillRect/>
          </a:stretch>
        </p:blipFill>
        <p:spPr>
          <a:xfrm>
            <a:off x="5555176" y="1313434"/>
            <a:ext cx="5798624" cy="4914900"/>
          </a:xfrm>
          <a:prstGeom prst="rect">
            <a:avLst/>
          </a:prstGeom>
        </p:spPr>
      </p:pic>
      <p:pic>
        <p:nvPicPr>
          <p:cNvPr id="5" name="Picture 4"/>
          <p:cNvPicPr>
            <a:picLocks noChangeAspect="1"/>
          </p:cNvPicPr>
          <p:nvPr/>
        </p:nvPicPr>
        <p:blipFill>
          <a:blip r:embed="rId3"/>
          <a:stretch>
            <a:fillRect/>
          </a:stretch>
        </p:blipFill>
        <p:spPr>
          <a:xfrm>
            <a:off x="358311" y="5000625"/>
            <a:ext cx="4888319" cy="803828"/>
          </a:xfrm>
          <a:prstGeom prst="rect">
            <a:avLst/>
          </a:prstGeom>
        </p:spPr>
      </p:pic>
      <p:pic>
        <p:nvPicPr>
          <p:cNvPr id="6" name="Picture 5"/>
          <p:cNvPicPr>
            <a:picLocks noChangeAspect="1"/>
          </p:cNvPicPr>
          <p:nvPr/>
        </p:nvPicPr>
        <p:blipFill>
          <a:blip r:embed="rId4"/>
          <a:stretch>
            <a:fillRect/>
          </a:stretch>
        </p:blipFill>
        <p:spPr>
          <a:xfrm>
            <a:off x="670967" y="1770179"/>
            <a:ext cx="4263006" cy="2392085"/>
          </a:xfrm>
          <a:prstGeom prst="rect">
            <a:avLst/>
          </a:prstGeom>
        </p:spPr>
      </p:pic>
    </p:spTree>
    <p:extLst>
      <p:ext uri="{BB962C8B-B14F-4D97-AF65-F5344CB8AC3E}">
        <p14:creationId xmlns:p14="http://schemas.microsoft.com/office/powerpoint/2010/main" val="16673523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ACI integration</a:t>
            </a:r>
            <a:endParaRPr lang="nl-BE" dirty="0"/>
          </a:p>
        </p:txBody>
      </p:sp>
      <p:sp>
        <p:nvSpPr>
          <p:cNvPr id="5" name="Text Placeholder 4"/>
          <p:cNvSpPr>
            <a:spLocks noGrp="1"/>
          </p:cNvSpPr>
          <p:nvPr>
            <p:ph type="body" idx="1"/>
          </p:nvPr>
        </p:nvSpPr>
        <p:spPr/>
        <p:txBody>
          <a:bodyPr/>
          <a:lstStyle/>
          <a:p>
            <a:endParaRPr lang="nl-BE"/>
          </a:p>
        </p:txBody>
      </p:sp>
    </p:spTree>
    <p:extLst>
      <p:ext uri="{BB962C8B-B14F-4D97-AF65-F5344CB8AC3E}">
        <p14:creationId xmlns:p14="http://schemas.microsoft.com/office/powerpoint/2010/main" val="3005195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ACI with </a:t>
            </a:r>
            <a:r>
              <a:rPr lang="en-US" dirty="0" err="1" smtClean="0"/>
              <a:t>Ansible</a:t>
            </a:r>
            <a:endParaRPr lang="nl-BE" dirty="0"/>
          </a:p>
        </p:txBody>
      </p:sp>
      <p:sp>
        <p:nvSpPr>
          <p:cNvPr id="8" name="Content Placeholder 7"/>
          <p:cNvSpPr>
            <a:spLocks noGrp="1"/>
          </p:cNvSpPr>
          <p:nvPr>
            <p:ph idx="1"/>
          </p:nvPr>
        </p:nvSpPr>
        <p:spPr/>
        <p:txBody>
          <a:bodyPr/>
          <a:lstStyle/>
          <a:p>
            <a:r>
              <a:rPr lang="en-US" dirty="0" err="1" smtClean="0"/>
              <a:t>Ansible</a:t>
            </a:r>
            <a:r>
              <a:rPr lang="en-US" dirty="0" smtClean="0"/>
              <a:t> 2.4 ships with dozens of tasks to configure ACI</a:t>
            </a:r>
          </a:p>
          <a:p>
            <a:r>
              <a:rPr lang="en-US" dirty="0" smtClean="0"/>
              <a:t>Two modes: </a:t>
            </a:r>
          </a:p>
          <a:p>
            <a:pPr lvl="1"/>
            <a:r>
              <a:rPr lang="en-US" dirty="0" smtClean="0"/>
              <a:t>classic playbooks with roles (what we’ve been doing so far in this deck)</a:t>
            </a:r>
          </a:p>
          <a:p>
            <a:pPr lvl="1"/>
            <a:r>
              <a:rPr lang="en-US" dirty="0" smtClean="0"/>
              <a:t>Galaxy playbooks with very detailed inventories and fairly static playbooks</a:t>
            </a:r>
          </a:p>
          <a:p>
            <a:pPr lvl="2"/>
            <a:r>
              <a:rPr lang="en-US" dirty="0">
                <a:hlinkClick r:id="rId2"/>
              </a:rPr>
              <a:t>https://galaxy.ansible.com/datacenter/aci-model</a:t>
            </a:r>
            <a:r>
              <a:rPr lang="en-US" dirty="0" smtClean="0">
                <a:hlinkClick r:id="rId2"/>
              </a:rPr>
              <a:t>/</a:t>
            </a:r>
            <a:r>
              <a:rPr lang="en-US" dirty="0" smtClean="0"/>
              <a:t> </a:t>
            </a:r>
          </a:p>
          <a:p>
            <a:pPr lvl="2"/>
            <a:r>
              <a:rPr lang="en-US" dirty="0" err="1"/>
              <a:t>a</a:t>
            </a:r>
            <a:r>
              <a:rPr lang="en-US" dirty="0" err="1" smtClean="0"/>
              <a:t>nsible</a:t>
            </a:r>
            <a:r>
              <a:rPr lang="en-US" dirty="0" smtClean="0"/>
              <a:t>-galaxy install </a:t>
            </a:r>
            <a:r>
              <a:rPr lang="en-US" dirty="0" err="1" smtClean="0"/>
              <a:t>datacenter.aci</a:t>
            </a:r>
            <a:r>
              <a:rPr lang="en-US" dirty="0" smtClean="0"/>
              <a:t>-model or </a:t>
            </a:r>
            <a:r>
              <a:rPr lang="en-US" dirty="0" err="1" smtClean="0"/>
              <a:t>git</a:t>
            </a:r>
            <a:r>
              <a:rPr lang="en-US" dirty="0" smtClean="0"/>
              <a:t> clone the repo (</a:t>
            </a:r>
            <a:r>
              <a:rPr lang="nl-BE" altLang="nl-BE" dirty="0" smtClean="0">
                <a:solidFill>
                  <a:srgbClr val="161B1F"/>
                </a:solidFill>
              </a:rPr>
              <a:t>https</a:t>
            </a:r>
            <a:r>
              <a:rPr lang="nl-BE" altLang="nl-BE" dirty="0">
                <a:solidFill>
                  <a:srgbClr val="161B1F"/>
                </a:solidFill>
              </a:rPr>
              <a:t>://</a:t>
            </a:r>
            <a:r>
              <a:rPr lang="nl-BE" altLang="nl-BE" dirty="0" smtClean="0">
                <a:solidFill>
                  <a:srgbClr val="161B1F"/>
                </a:solidFill>
              </a:rPr>
              <a:t>github.com/datacenter/ansible-role-aci-model) </a:t>
            </a:r>
          </a:p>
          <a:p>
            <a:r>
              <a:rPr lang="en-US" dirty="0" smtClean="0"/>
              <a:t>We’re going to cover the classic-style modules first as those match exactly the model we’ve been going through in this deck </a:t>
            </a:r>
          </a:p>
          <a:p>
            <a:endParaRPr lang="en-US" dirty="0" smtClean="0"/>
          </a:p>
          <a:p>
            <a:endParaRPr lang="en-US" dirty="0" smtClean="0"/>
          </a:p>
          <a:p>
            <a:endParaRPr lang="en-US" dirty="0" smtClean="0"/>
          </a:p>
          <a:p>
            <a:endParaRPr lang="nl-BE" dirty="0"/>
          </a:p>
        </p:txBody>
      </p:sp>
    </p:spTree>
    <p:extLst>
      <p:ext uri="{BB962C8B-B14F-4D97-AF65-F5344CB8AC3E}">
        <p14:creationId xmlns:p14="http://schemas.microsoft.com/office/powerpoint/2010/main" val="40438447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err="1" smtClean="0"/>
              <a:t>Ansible</a:t>
            </a:r>
            <a:r>
              <a:rPr lang="en-US" dirty="0" smtClean="0"/>
              <a:t> do for your ACI fabric?</a:t>
            </a:r>
            <a:endParaRPr lang="nl-BE" dirty="0"/>
          </a:p>
        </p:txBody>
      </p:sp>
      <p:pic>
        <p:nvPicPr>
          <p:cNvPr id="4" name="Picture 3"/>
          <p:cNvPicPr>
            <a:picLocks noChangeAspect="1"/>
          </p:cNvPicPr>
          <p:nvPr/>
        </p:nvPicPr>
        <p:blipFill>
          <a:blip r:embed="rId2"/>
          <a:stretch>
            <a:fillRect/>
          </a:stretch>
        </p:blipFill>
        <p:spPr>
          <a:xfrm>
            <a:off x="381772" y="931818"/>
            <a:ext cx="11428455" cy="5752814"/>
          </a:xfrm>
          <a:prstGeom prst="rect">
            <a:avLst/>
          </a:prstGeom>
        </p:spPr>
      </p:pic>
    </p:spTree>
    <p:extLst>
      <p:ext uri="{BB962C8B-B14F-4D97-AF65-F5344CB8AC3E}">
        <p14:creationId xmlns:p14="http://schemas.microsoft.com/office/powerpoint/2010/main" val="29790651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Configure a VRF using ‘</a:t>
            </a:r>
            <a:r>
              <a:rPr lang="en-US" dirty="0" err="1" smtClean="0"/>
              <a:t>aci_vrf</a:t>
            </a:r>
            <a:r>
              <a:rPr lang="en-US" dirty="0" smtClean="0"/>
              <a:t>’ module</a:t>
            </a:r>
            <a:endParaRPr lang="en-US" dirty="0"/>
          </a:p>
        </p:txBody>
      </p:sp>
      <p:sp>
        <p:nvSpPr>
          <p:cNvPr id="5" name="TextBox 4"/>
          <p:cNvSpPr txBox="1"/>
          <p:nvPr/>
        </p:nvSpPr>
        <p:spPr>
          <a:xfrm>
            <a:off x="809329" y="2300564"/>
            <a:ext cx="5022511" cy="2677656"/>
          </a:xfrm>
          <a:prstGeom prst="rect">
            <a:avLst/>
          </a:prstGeom>
          <a:solidFill>
            <a:schemeClr val="bg1">
              <a:lumMod val="95000"/>
            </a:schemeClr>
          </a:solidFill>
        </p:spPr>
        <p:txBody>
          <a:bodyPr wrap="square" rtlCol="0">
            <a:spAutoFit/>
          </a:bodyPr>
          <a:lstStyle/>
          <a:p>
            <a:r>
              <a:rPr lang="en-US" sz="1400" dirty="0" smtClean="0">
                <a:latin typeface="Courier" charset="0"/>
                <a:ea typeface="Courier" charset="0"/>
                <a:cs typeface="Courier" charset="0"/>
              </a:rPr>
              <a:t>- name</a:t>
            </a:r>
            <a:r>
              <a:rPr lang="en-US" sz="1400" dirty="0">
                <a:latin typeface="Courier" charset="0"/>
                <a:ea typeface="Courier" charset="0"/>
                <a:cs typeface="Courier" charset="0"/>
              </a:rPr>
              <a:t>: </a:t>
            </a:r>
            <a:r>
              <a:rPr lang="en-US" sz="1400" dirty="0" smtClean="0">
                <a:latin typeface="Courier" charset="0"/>
                <a:ea typeface="Courier" charset="0"/>
                <a:cs typeface="Courier" charset="0"/>
              </a:rPr>
              <a:t>create a new VRF</a:t>
            </a:r>
          </a:p>
          <a:p>
            <a:r>
              <a:rPr lang="en-US" sz="1400"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aci_vrf</a:t>
            </a:r>
            <a:r>
              <a:rPr lang="en-US" sz="1400" dirty="0">
                <a:latin typeface="Courier" charset="0"/>
                <a:ea typeface="Courier" charset="0"/>
                <a:cs typeface="Courier" charset="0"/>
              </a:rPr>
              <a:t>:        </a:t>
            </a:r>
            <a:endParaRPr lang="en-US" sz="1400" dirty="0" smtClean="0">
              <a:latin typeface="Courier" charset="0"/>
              <a:ea typeface="Courier" charset="0"/>
              <a:cs typeface="Courier" charset="0"/>
            </a:endParaRP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hostname</a:t>
            </a:r>
            <a:r>
              <a:rPr lang="en-US" sz="1400" dirty="0">
                <a:latin typeface="Courier" charset="0"/>
                <a:ea typeface="Courier" charset="0"/>
                <a:cs typeface="Courier" charset="0"/>
              </a:rPr>
              <a:t>: "{{ </a:t>
            </a:r>
            <a:r>
              <a:rPr lang="en-US" sz="1400" dirty="0" err="1">
                <a:latin typeface="Courier" charset="0"/>
                <a:ea typeface="Courier" charset="0"/>
                <a:cs typeface="Courier" charset="0"/>
              </a:rPr>
              <a:t>inventory_hostname</a:t>
            </a:r>
            <a:r>
              <a:rPr lang="en-US" sz="1400" dirty="0">
                <a:latin typeface="Courier" charset="0"/>
                <a:ea typeface="Courier" charset="0"/>
                <a:cs typeface="Courier" charset="0"/>
              </a:rPr>
              <a:t> }}"        </a:t>
            </a:r>
            <a:endParaRPr lang="en-US" sz="1400" dirty="0" smtClean="0">
              <a:latin typeface="Courier" charset="0"/>
              <a:ea typeface="Courier" charset="0"/>
              <a:cs typeface="Courier" charset="0"/>
            </a:endParaRP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username</a:t>
            </a:r>
            <a:r>
              <a:rPr lang="en-US" sz="1400" dirty="0">
                <a:latin typeface="Courier" charset="0"/>
                <a:ea typeface="Courier" charset="0"/>
                <a:cs typeface="Courier" charset="0"/>
              </a:rPr>
              <a:t>: "{{ user }}"        </a:t>
            </a:r>
            <a:endParaRPr lang="en-US" sz="1400" dirty="0" smtClean="0">
              <a:latin typeface="Courier" charset="0"/>
              <a:ea typeface="Courier" charset="0"/>
              <a:cs typeface="Courier" charset="0"/>
            </a:endParaRP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password</a:t>
            </a:r>
            <a:r>
              <a:rPr lang="en-US" sz="1400" dirty="0">
                <a:latin typeface="Courier" charset="0"/>
                <a:ea typeface="Courier" charset="0"/>
                <a:cs typeface="Courier" charset="0"/>
              </a:rPr>
              <a:t>: "{{ pass }}"        </a:t>
            </a:r>
            <a:endParaRPr lang="en-US" sz="1400" dirty="0" smtClean="0">
              <a:latin typeface="Courier" charset="0"/>
              <a:ea typeface="Courier" charset="0"/>
              <a:cs typeface="Courier" charset="0"/>
            </a:endParaRP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a:t>
            </a:r>
            <a:r>
              <a:rPr lang="en-US" sz="1400" dirty="0" err="1" smtClean="0">
                <a:latin typeface="Courier" charset="0"/>
                <a:ea typeface="Courier" charset="0"/>
                <a:cs typeface="Courier" charset="0"/>
              </a:rPr>
              <a:t>validate_certs</a:t>
            </a:r>
            <a:r>
              <a:rPr lang="en-US" sz="1400" dirty="0">
                <a:latin typeface="Courier" charset="0"/>
                <a:ea typeface="Courier" charset="0"/>
                <a:cs typeface="Courier" charset="0"/>
              </a:rPr>
              <a:t>: False        </a:t>
            </a:r>
            <a:endParaRPr lang="en-US" sz="1400" dirty="0" smtClean="0">
              <a:latin typeface="Courier" charset="0"/>
              <a:ea typeface="Courier" charset="0"/>
              <a:cs typeface="Courier" charset="0"/>
            </a:endParaRP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state</a:t>
            </a:r>
            <a:r>
              <a:rPr lang="en-US" sz="1400" dirty="0">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present        </a:t>
            </a: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a:t>
            </a:r>
            <a:r>
              <a:rPr lang="en-US" sz="1400" dirty="0" err="1" smtClean="0">
                <a:latin typeface="Courier" charset="0"/>
                <a:ea typeface="Courier" charset="0"/>
                <a:cs typeface="Courier" charset="0"/>
              </a:rPr>
              <a:t>vrf</a:t>
            </a:r>
            <a:r>
              <a:rPr lang="en-US" sz="1400" dirty="0">
                <a:latin typeface="Courier" charset="0"/>
                <a:ea typeface="Courier" charset="0"/>
                <a:cs typeface="Courier" charset="0"/>
              </a:rPr>
              <a:t>: </a:t>
            </a:r>
            <a:r>
              <a:rPr lang="en-US" sz="1400" dirty="0" smtClean="0">
                <a:latin typeface="Courier" charset="0"/>
                <a:ea typeface="Courier" charset="0"/>
                <a:cs typeface="Courier" charset="0"/>
              </a:rPr>
              <a:t>”</a:t>
            </a:r>
            <a:r>
              <a:rPr lang="en-US" sz="1400" dirty="0" err="1" smtClean="0">
                <a:latin typeface="Courier" charset="0"/>
                <a:ea typeface="Courier" charset="0"/>
                <a:cs typeface="Courier" charset="0"/>
              </a:rPr>
              <a:t>MyVRF</a:t>
            </a:r>
            <a:r>
              <a:rPr lang="en-US" sz="1400" dirty="0" smtClean="0">
                <a:latin typeface="Courier" charset="0"/>
                <a:ea typeface="Courier" charset="0"/>
                <a:cs typeface="Courier" charset="0"/>
              </a:rPr>
              <a:t>"        </a:t>
            </a: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tenant</a:t>
            </a:r>
            <a:r>
              <a:rPr lang="en-US" sz="1400" dirty="0">
                <a:latin typeface="Courier" charset="0"/>
                <a:ea typeface="Courier" charset="0"/>
                <a:cs typeface="Courier" charset="0"/>
              </a:rPr>
              <a:t>: </a:t>
            </a:r>
            <a:r>
              <a:rPr lang="en-US" sz="1400" dirty="0" smtClean="0">
                <a:latin typeface="Courier" charset="0"/>
                <a:ea typeface="Courier" charset="0"/>
                <a:cs typeface="Courier" charset="0"/>
              </a:rPr>
              <a:t>”</a:t>
            </a:r>
            <a:r>
              <a:rPr lang="en-US" sz="1400" dirty="0" err="1" smtClean="0">
                <a:latin typeface="Courier" charset="0"/>
                <a:ea typeface="Courier" charset="0"/>
                <a:cs typeface="Courier" charset="0"/>
              </a:rPr>
              <a:t>MyTenant</a:t>
            </a:r>
            <a:r>
              <a:rPr lang="en-US" sz="1400" dirty="0" smtClean="0">
                <a:latin typeface="Courier" charset="0"/>
                <a:ea typeface="Courier" charset="0"/>
                <a:cs typeface="Courier" charset="0"/>
              </a:rPr>
              <a:t>"        </a:t>
            </a: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a:t>
            </a:r>
            <a:r>
              <a:rPr lang="en-US" sz="1400" dirty="0" err="1" smtClean="0">
                <a:latin typeface="Courier" charset="0"/>
                <a:ea typeface="Courier" charset="0"/>
                <a:cs typeface="Courier" charset="0"/>
              </a:rPr>
              <a:t>descr</a:t>
            </a:r>
            <a:r>
              <a:rPr lang="en-US" sz="1400" dirty="0">
                <a:latin typeface="Courier" charset="0"/>
                <a:ea typeface="Courier" charset="0"/>
                <a:cs typeface="Courier" charset="0"/>
              </a:rPr>
              <a:t>: "Ansible created VRF"        </a:t>
            </a:r>
            <a:endParaRPr lang="en-US" sz="1400" dirty="0" smtClean="0">
              <a:latin typeface="Courier" charset="0"/>
              <a:ea typeface="Courier" charset="0"/>
              <a:cs typeface="Courier" charset="0"/>
            </a:endParaRP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a:t>
            </a:r>
            <a:r>
              <a:rPr lang="en-US" sz="1400" dirty="0" err="1" smtClean="0">
                <a:latin typeface="Courier" charset="0"/>
                <a:ea typeface="Courier" charset="0"/>
                <a:cs typeface="Courier" charset="0"/>
              </a:rPr>
              <a:t>policy_control_preference</a:t>
            </a:r>
            <a:r>
              <a:rPr lang="en-US" sz="1400" dirty="0">
                <a:latin typeface="Courier" charset="0"/>
                <a:ea typeface="Courier" charset="0"/>
                <a:cs typeface="Courier" charset="0"/>
              </a:rPr>
              <a:t>: enforced        </a:t>
            </a:r>
            <a:endParaRPr lang="en-US" sz="1400" dirty="0" smtClean="0">
              <a:latin typeface="Courier" charset="0"/>
              <a:ea typeface="Courier" charset="0"/>
              <a:cs typeface="Courier" charset="0"/>
            </a:endParaRP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a:t>
            </a:r>
            <a:r>
              <a:rPr lang="en-US" sz="1400" dirty="0" err="1" smtClean="0">
                <a:latin typeface="Courier" charset="0"/>
                <a:ea typeface="Courier" charset="0"/>
                <a:cs typeface="Courier" charset="0"/>
              </a:rPr>
              <a:t>policy_control_direction</a:t>
            </a:r>
            <a:r>
              <a:rPr lang="en-US" sz="1400" dirty="0">
                <a:latin typeface="Courier" charset="0"/>
                <a:ea typeface="Courier" charset="0"/>
                <a:cs typeface="Courier" charset="0"/>
              </a:rPr>
              <a:t>: ingress</a:t>
            </a:r>
          </a:p>
        </p:txBody>
      </p:sp>
      <p:sp>
        <p:nvSpPr>
          <p:cNvPr id="4" name="TextBox 3"/>
          <p:cNvSpPr txBox="1"/>
          <p:nvPr/>
        </p:nvSpPr>
        <p:spPr>
          <a:xfrm>
            <a:off x="6689006" y="2300564"/>
            <a:ext cx="5022511" cy="2677656"/>
          </a:xfrm>
          <a:prstGeom prst="rect">
            <a:avLst/>
          </a:prstGeom>
          <a:solidFill>
            <a:schemeClr val="bg1">
              <a:lumMod val="95000"/>
            </a:schemeClr>
          </a:solidFill>
        </p:spPr>
        <p:txBody>
          <a:bodyPr wrap="square" rtlCol="0">
            <a:spAutoFit/>
          </a:bodyPr>
          <a:lstStyle/>
          <a:p>
            <a:r>
              <a:rPr lang="en-US" sz="1400" dirty="0" smtClean="0">
                <a:latin typeface="Courier" charset="0"/>
                <a:ea typeface="Courier" charset="0"/>
                <a:cs typeface="Courier" charset="0"/>
              </a:rPr>
              <a:t>- name</a:t>
            </a:r>
            <a:r>
              <a:rPr lang="en-US" sz="1400" dirty="0">
                <a:latin typeface="Courier" charset="0"/>
                <a:ea typeface="Courier" charset="0"/>
                <a:cs typeface="Courier" charset="0"/>
              </a:rPr>
              <a:t>: </a:t>
            </a:r>
            <a:r>
              <a:rPr lang="en-US" sz="1400" dirty="0" smtClean="0">
                <a:latin typeface="Courier" charset="0"/>
                <a:ea typeface="Courier" charset="0"/>
                <a:cs typeface="Courier" charset="0"/>
              </a:rPr>
              <a:t>create a new VRF</a:t>
            </a:r>
          </a:p>
          <a:p>
            <a:r>
              <a:rPr lang="en-US" sz="1400"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aci_vrf</a:t>
            </a:r>
            <a:r>
              <a:rPr lang="en-US" sz="1400" dirty="0">
                <a:latin typeface="Courier" charset="0"/>
                <a:ea typeface="Courier" charset="0"/>
                <a:cs typeface="Courier" charset="0"/>
              </a:rPr>
              <a:t>:        </a:t>
            </a:r>
            <a:endParaRPr lang="en-US" sz="1400" dirty="0" smtClean="0">
              <a:latin typeface="Courier" charset="0"/>
              <a:ea typeface="Courier" charset="0"/>
              <a:cs typeface="Courier" charset="0"/>
            </a:endParaRP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hostname</a:t>
            </a:r>
            <a:r>
              <a:rPr lang="en-US" sz="1400" dirty="0">
                <a:latin typeface="Courier" charset="0"/>
                <a:ea typeface="Courier" charset="0"/>
                <a:cs typeface="Courier" charset="0"/>
              </a:rPr>
              <a:t>: "{{ </a:t>
            </a:r>
            <a:r>
              <a:rPr lang="en-US" sz="1400" dirty="0" err="1">
                <a:latin typeface="Courier" charset="0"/>
                <a:ea typeface="Courier" charset="0"/>
                <a:cs typeface="Courier" charset="0"/>
              </a:rPr>
              <a:t>inventory_hostname</a:t>
            </a:r>
            <a:r>
              <a:rPr lang="en-US" sz="1400" dirty="0">
                <a:latin typeface="Courier" charset="0"/>
                <a:ea typeface="Courier" charset="0"/>
                <a:cs typeface="Courier" charset="0"/>
              </a:rPr>
              <a:t> }}"        </a:t>
            </a:r>
            <a:endParaRPr lang="en-US" sz="1400" dirty="0" smtClean="0">
              <a:latin typeface="Courier" charset="0"/>
              <a:ea typeface="Courier" charset="0"/>
              <a:cs typeface="Courier" charset="0"/>
            </a:endParaRP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username</a:t>
            </a:r>
            <a:r>
              <a:rPr lang="en-US" sz="1400" dirty="0">
                <a:latin typeface="Courier" charset="0"/>
                <a:ea typeface="Courier" charset="0"/>
                <a:cs typeface="Courier" charset="0"/>
              </a:rPr>
              <a:t>: "{{ user }}"        </a:t>
            </a:r>
            <a:endParaRPr lang="en-US" sz="1400" dirty="0" smtClean="0">
              <a:latin typeface="Courier" charset="0"/>
              <a:ea typeface="Courier" charset="0"/>
              <a:cs typeface="Courier" charset="0"/>
            </a:endParaRP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password</a:t>
            </a:r>
            <a:r>
              <a:rPr lang="en-US" sz="1400" dirty="0">
                <a:latin typeface="Courier" charset="0"/>
                <a:ea typeface="Courier" charset="0"/>
                <a:cs typeface="Courier" charset="0"/>
              </a:rPr>
              <a:t>: "{{ pass }}"        </a:t>
            </a:r>
            <a:endParaRPr lang="en-US" sz="1400" dirty="0" smtClean="0">
              <a:latin typeface="Courier" charset="0"/>
              <a:ea typeface="Courier" charset="0"/>
              <a:cs typeface="Courier" charset="0"/>
            </a:endParaRP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a:t>
            </a:r>
            <a:r>
              <a:rPr lang="en-US" sz="1400" dirty="0" err="1" smtClean="0">
                <a:latin typeface="Courier" charset="0"/>
                <a:ea typeface="Courier" charset="0"/>
                <a:cs typeface="Courier" charset="0"/>
              </a:rPr>
              <a:t>validate_certs</a:t>
            </a:r>
            <a:r>
              <a:rPr lang="en-US" sz="1400" dirty="0">
                <a:latin typeface="Courier" charset="0"/>
                <a:ea typeface="Courier" charset="0"/>
                <a:cs typeface="Courier" charset="0"/>
              </a:rPr>
              <a:t>: False        </a:t>
            </a:r>
            <a:endParaRPr lang="en-US" sz="1400" dirty="0" smtClean="0">
              <a:latin typeface="Courier" charset="0"/>
              <a:ea typeface="Courier" charset="0"/>
              <a:cs typeface="Courier" charset="0"/>
            </a:endParaRP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state</a:t>
            </a:r>
            <a:r>
              <a:rPr lang="en-US" sz="1400" dirty="0">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absent</a:t>
            </a: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a:t>
            </a:r>
            <a:r>
              <a:rPr lang="en-US" sz="1400" dirty="0" err="1" smtClean="0">
                <a:latin typeface="Courier" charset="0"/>
                <a:ea typeface="Courier" charset="0"/>
                <a:cs typeface="Courier" charset="0"/>
              </a:rPr>
              <a:t>vrf</a:t>
            </a:r>
            <a:r>
              <a:rPr lang="en-US" sz="1400" dirty="0">
                <a:latin typeface="Courier" charset="0"/>
                <a:ea typeface="Courier" charset="0"/>
                <a:cs typeface="Courier" charset="0"/>
              </a:rPr>
              <a:t>: </a:t>
            </a:r>
            <a:r>
              <a:rPr lang="en-US" sz="1400" dirty="0" smtClean="0">
                <a:latin typeface="Courier" charset="0"/>
                <a:ea typeface="Courier" charset="0"/>
                <a:cs typeface="Courier" charset="0"/>
              </a:rPr>
              <a:t>”</a:t>
            </a:r>
            <a:r>
              <a:rPr lang="en-US" sz="1400" dirty="0" err="1" smtClean="0">
                <a:latin typeface="Courier" charset="0"/>
                <a:ea typeface="Courier" charset="0"/>
                <a:cs typeface="Courier" charset="0"/>
              </a:rPr>
              <a:t>MyVRF</a:t>
            </a:r>
            <a:r>
              <a:rPr lang="en-US" sz="1400" dirty="0" smtClean="0">
                <a:latin typeface="Courier" charset="0"/>
                <a:ea typeface="Courier" charset="0"/>
                <a:cs typeface="Courier" charset="0"/>
              </a:rPr>
              <a:t>"        </a:t>
            </a: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tenant</a:t>
            </a:r>
            <a:r>
              <a:rPr lang="en-US" sz="1400" dirty="0">
                <a:latin typeface="Courier" charset="0"/>
                <a:ea typeface="Courier" charset="0"/>
                <a:cs typeface="Courier" charset="0"/>
              </a:rPr>
              <a:t>: </a:t>
            </a:r>
            <a:r>
              <a:rPr lang="en-US" sz="1400" dirty="0" smtClean="0">
                <a:latin typeface="Courier" charset="0"/>
                <a:ea typeface="Courier" charset="0"/>
                <a:cs typeface="Courier" charset="0"/>
              </a:rPr>
              <a:t>”</a:t>
            </a:r>
            <a:r>
              <a:rPr lang="en-US" sz="1400" dirty="0" err="1" smtClean="0">
                <a:latin typeface="Courier" charset="0"/>
                <a:ea typeface="Courier" charset="0"/>
                <a:cs typeface="Courier" charset="0"/>
              </a:rPr>
              <a:t>MyTenant</a:t>
            </a:r>
            <a:r>
              <a:rPr lang="en-US" sz="1400" dirty="0" smtClean="0">
                <a:latin typeface="Courier" charset="0"/>
                <a:ea typeface="Courier" charset="0"/>
                <a:cs typeface="Courier" charset="0"/>
              </a:rPr>
              <a:t>"        </a:t>
            </a: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a:t>
            </a:r>
            <a:r>
              <a:rPr lang="en-US" sz="1400" dirty="0" err="1" smtClean="0">
                <a:latin typeface="Courier" charset="0"/>
                <a:ea typeface="Courier" charset="0"/>
                <a:cs typeface="Courier" charset="0"/>
              </a:rPr>
              <a:t>descr</a:t>
            </a:r>
            <a:r>
              <a:rPr lang="en-US" sz="1400" dirty="0">
                <a:latin typeface="Courier" charset="0"/>
                <a:ea typeface="Courier" charset="0"/>
                <a:cs typeface="Courier" charset="0"/>
              </a:rPr>
              <a:t>: "Ansible created VRF"        </a:t>
            </a:r>
            <a:endParaRPr lang="en-US" sz="1400" dirty="0" smtClean="0">
              <a:latin typeface="Courier" charset="0"/>
              <a:ea typeface="Courier" charset="0"/>
              <a:cs typeface="Courier" charset="0"/>
            </a:endParaRP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a:t>
            </a:r>
            <a:r>
              <a:rPr lang="en-US" sz="1400" dirty="0" err="1" smtClean="0">
                <a:latin typeface="Courier" charset="0"/>
                <a:ea typeface="Courier" charset="0"/>
                <a:cs typeface="Courier" charset="0"/>
              </a:rPr>
              <a:t>policy_control_preference</a:t>
            </a:r>
            <a:r>
              <a:rPr lang="en-US" sz="1400" dirty="0">
                <a:latin typeface="Courier" charset="0"/>
                <a:ea typeface="Courier" charset="0"/>
                <a:cs typeface="Courier" charset="0"/>
              </a:rPr>
              <a:t>: enforced        </a:t>
            </a:r>
            <a:endParaRPr lang="en-US" sz="1400" dirty="0" smtClean="0">
              <a:latin typeface="Courier" charset="0"/>
              <a:ea typeface="Courier" charset="0"/>
              <a:cs typeface="Courier" charset="0"/>
            </a:endParaRP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a:t>
            </a:r>
            <a:r>
              <a:rPr lang="en-US" sz="1400" dirty="0" err="1" smtClean="0">
                <a:latin typeface="Courier" charset="0"/>
                <a:ea typeface="Courier" charset="0"/>
                <a:cs typeface="Courier" charset="0"/>
              </a:rPr>
              <a:t>policy_control_direction</a:t>
            </a:r>
            <a:r>
              <a:rPr lang="en-US" sz="1400" dirty="0">
                <a:latin typeface="Courier" charset="0"/>
                <a:ea typeface="Courier" charset="0"/>
                <a:cs typeface="Courier" charset="0"/>
              </a:rPr>
              <a:t>: ingress</a:t>
            </a:r>
          </a:p>
        </p:txBody>
      </p:sp>
      <p:sp>
        <p:nvSpPr>
          <p:cNvPr id="3" name="TextBox 2"/>
          <p:cNvSpPr txBox="1"/>
          <p:nvPr/>
        </p:nvSpPr>
        <p:spPr>
          <a:xfrm>
            <a:off x="778849" y="1808480"/>
            <a:ext cx="4687373" cy="338554"/>
          </a:xfrm>
          <a:prstGeom prst="rect">
            <a:avLst/>
          </a:prstGeom>
          <a:noFill/>
        </p:spPr>
        <p:txBody>
          <a:bodyPr wrap="none" rtlCol="0">
            <a:spAutoFit/>
          </a:bodyPr>
          <a:lstStyle/>
          <a:p>
            <a:r>
              <a:rPr lang="en-US" sz="1600" dirty="0" smtClean="0"/>
              <a:t>Creates a VRF called “</a:t>
            </a:r>
            <a:r>
              <a:rPr lang="en-US" sz="1600" dirty="0" err="1" smtClean="0"/>
              <a:t>MyVRF</a:t>
            </a:r>
            <a:r>
              <a:rPr lang="en-US" sz="1600" dirty="0" smtClean="0"/>
              <a:t>” inside “</a:t>
            </a:r>
            <a:r>
              <a:rPr lang="en-US" sz="1600" dirty="0" err="1" smtClean="0"/>
              <a:t>MyTenant</a:t>
            </a:r>
            <a:r>
              <a:rPr lang="en-US" sz="1600" dirty="0" smtClean="0"/>
              <a:t>”</a:t>
            </a:r>
            <a:endParaRPr lang="en-US" sz="1600" dirty="0"/>
          </a:p>
        </p:txBody>
      </p:sp>
      <p:sp>
        <p:nvSpPr>
          <p:cNvPr id="6" name="TextBox 5"/>
          <p:cNvSpPr txBox="1"/>
          <p:nvPr/>
        </p:nvSpPr>
        <p:spPr>
          <a:xfrm>
            <a:off x="6648366" y="1808480"/>
            <a:ext cx="4663328" cy="338554"/>
          </a:xfrm>
          <a:prstGeom prst="rect">
            <a:avLst/>
          </a:prstGeom>
          <a:noFill/>
        </p:spPr>
        <p:txBody>
          <a:bodyPr wrap="none" rtlCol="0">
            <a:spAutoFit/>
          </a:bodyPr>
          <a:lstStyle/>
          <a:p>
            <a:r>
              <a:rPr lang="en-US" sz="1600" smtClean="0"/>
              <a:t>Deletes a VRF </a:t>
            </a:r>
            <a:r>
              <a:rPr lang="en-US" sz="1600" dirty="0" smtClean="0"/>
              <a:t>called “</a:t>
            </a:r>
            <a:r>
              <a:rPr lang="en-US" sz="1600" dirty="0" err="1" smtClean="0"/>
              <a:t>MyVRF</a:t>
            </a:r>
            <a:r>
              <a:rPr lang="en-US" sz="1600" dirty="0" smtClean="0"/>
              <a:t>” inside “</a:t>
            </a:r>
            <a:r>
              <a:rPr lang="en-US" sz="1600" dirty="0" err="1" smtClean="0"/>
              <a:t>MyTenant</a:t>
            </a:r>
            <a:r>
              <a:rPr lang="en-US" sz="1600" dirty="0" smtClean="0"/>
              <a:t>”</a:t>
            </a:r>
            <a:endParaRPr lang="en-US" sz="1600" dirty="0"/>
          </a:p>
        </p:txBody>
      </p:sp>
    </p:spTree>
    <p:extLst>
      <p:ext uri="{BB962C8B-B14F-4D97-AF65-F5344CB8AC3E}">
        <p14:creationId xmlns:p14="http://schemas.microsoft.com/office/powerpoint/2010/main" val="161817020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Configure a BD using ‘</a:t>
            </a:r>
            <a:r>
              <a:rPr lang="en-US" dirty="0" err="1" smtClean="0"/>
              <a:t>aci_bd</a:t>
            </a:r>
            <a:r>
              <a:rPr lang="en-US" dirty="0" smtClean="0"/>
              <a:t>’ module</a:t>
            </a:r>
            <a:endParaRPr lang="en-US" dirty="0"/>
          </a:p>
        </p:txBody>
      </p:sp>
      <p:sp>
        <p:nvSpPr>
          <p:cNvPr id="5" name="TextBox 4"/>
          <p:cNvSpPr txBox="1"/>
          <p:nvPr/>
        </p:nvSpPr>
        <p:spPr>
          <a:xfrm>
            <a:off x="809329" y="2300564"/>
            <a:ext cx="5022511" cy="2893100"/>
          </a:xfrm>
          <a:prstGeom prst="rect">
            <a:avLst/>
          </a:prstGeom>
          <a:solidFill>
            <a:schemeClr val="bg1">
              <a:lumMod val="95000"/>
            </a:schemeClr>
          </a:solidFill>
        </p:spPr>
        <p:txBody>
          <a:bodyPr wrap="square" rtlCol="0">
            <a:spAutoFit/>
          </a:bodyPr>
          <a:lstStyle/>
          <a:p>
            <a:r>
              <a:rPr lang="en-US" sz="1400" dirty="0" smtClean="0">
                <a:latin typeface="Courier" charset="0"/>
                <a:ea typeface="Courier" charset="0"/>
                <a:cs typeface="Courier" charset="0"/>
              </a:rPr>
              <a:t>- name</a:t>
            </a:r>
            <a:r>
              <a:rPr lang="en-US" sz="1400" dirty="0">
                <a:latin typeface="Courier" charset="0"/>
                <a:ea typeface="Courier" charset="0"/>
                <a:cs typeface="Courier" charset="0"/>
              </a:rPr>
              <a:t>: create bridge domain </a:t>
            </a:r>
          </a:p>
          <a:p>
            <a:r>
              <a:rPr lang="en-US" sz="1400"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aci_bd</a:t>
            </a:r>
            <a:r>
              <a:rPr lang="en-US" sz="1400" dirty="0">
                <a:latin typeface="Courier" charset="0"/>
                <a:ea typeface="Courier" charset="0"/>
                <a:cs typeface="Courier" charset="0"/>
              </a:rPr>
              <a:t>:        </a:t>
            </a:r>
            <a:endParaRPr lang="en-US" sz="1400" dirty="0" smtClean="0">
              <a:latin typeface="Courier" charset="0"/>
              <a:ea typeface="Courier" charset="0"/>
              <a:cs typeface="Courier" charset="0"/>
            </a:endParaRP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hostname</a:t>
            </a:r>
            <a:r>
              <a:rPr lang="en-US" sz="1400" dirty="0">
                <a:latin typeface="Courier" charset="0"/>
                <a:ea typeface="Courier" charset="0"/>
                <a:cs typeface="Courier" charset="0"/>
              </a:rPr>
              <a:t>: "{{ </a:t>
            </a:r>
            <a:r>
              <a:rPr lang="en-US" sz="1400" dirty="0" err="1">
                <a:latin typeface="Courier" charset="0"/>
                <a:ea typeface="Courier" charset="0"/>
                <a:cs typeface="Courier" charset="0"/>
              </a:rPr>
              <a:t>inventory_hostname</a:t>
            </a:r>
            <a:r>
              <a:rPr lang="en-US" sz="1400" dirty="0">
                <a:latin typeface="Courier" charset="0"/>
                <a:ea typeface="Courier" charset="0"/>
                <a:cs typeface="Courier" charset="0"/>
              </a:rPr>
              <a:t> </a:t>
            </a:r>
            <a:r>
              <a:rPr lang="en-US" sz="1400" dirty="0" smtClean="0">
                <a:latin typeface="Courier" charset="0"/>
                <a:ea typeface="Courier" charset="0"/>
                <a:cs typeface="Courier" charset="0"/>
              </a:rPr>
              <a:t>}}”</a:t>
            </a:r>
          </a:p>
          <a:p>
            <a:r>
              <a:rPr lang="en-US" sz="1400" dirty="0" smtClean="0">
                <a:latin typeface="Courier" charset="0"/>
                <a:ea typeface="Courier" charset="0"/>
                <a:cs typeface="Courier" charset="0"/>
              </a:rPr>
              <a:t>    username</a:t>
            </a:r>
            <a:r>
              <a:rPr lang="en-US" sz="1400" dirty="0">
                <a:latin typeface="Courier" charset="0"/>
                <a:ea typeface="Courier" charset="0"/>
                <a:cs typeface="Courier" charset="0"/>
              </a:rPr>
              <a:t>: "{{ user }}"        </a:t>
            </a:r>
            <a:endParaRPr lang="en-US" sz="1400" dirty="0" smtClean="0">
              <a:latin typeface="Courier" charset="0"/>
              <a:ea typeface="Courier" charset="0"/>
              <a:cs typeface="Courier" charset="0"/>
            </a:endParaRP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password</a:t>
            </a:r>
            <a:r>
              <a:rPr lang="en-US" sz="1400" dirty="0">
                <a:latin typeface="Courier" charset="0"/>
                <a:ea typeface="Courier" charset="0"/>
                <a:cs typeface="Courier" charset="0"/>
              </a:rPr>
              <a:t>: "{{ pass }}"        </a:t>
            </a:r>
            <a:endParaRPr lang="en-US" sz="1400" dirty="0" smtClean="0">
              <a:latin typeface="Courier" charset="0"/>
              <a:ea typeface="Courier" charset="0"/>
              <a:cs typeface="Courier" charset="0"/>
            </a:endParaRP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a:t>
            </a:r>
            <a:r>
              <a:rPr lang="en-US" sz="1400" dirty="0" err="1" smtClean="0">
                <a:latin typeface="Courier" charset="0"/>
                <a:ea typeface="Courier" charset="0"/>
                <a:cs typeface="Courier" charset="0"/>
              </a:rPr>
              <a:t>validate_certs</a:t>
            </a:r>
            <a:r>
              <a:rPr lang="en-US" sz="1400" dirty="0">
                <a:latin typeface="Courier" charset="0"/>
                <a:ea typeface="Courier" charset="0"/>
                <a:cs typeface="Courier" charset="0"/>
              </a:rPr>
              <a:t>: False        </a:t>
            </a:r>
            <a:endParaRPr lang="en-US" sz="1400" dirty="0" smtClean="0">
              <a:latin typeface="Courier" charset="0"/>
              <a:ea typeface="Courier" charset="0"/>
              <a:cs typeface="Courier" charset="0"/>
            </a:endParaRP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state</a:t>
            </a:r>
            <a:r>
              <a:rPr lang="en-US" sz="1400" dirty="0">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present</a:t>
            </a: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tenant</a:t>
            </a:r>
            <a:r>
              <a:rPr lang="en-US" sz="1400" dirty="0">
                <a:latin typeface="Courier" charset="0"/>
                <a:ea typeface="Courier" charset="0"/>
                <a:cs typeface="Courier" charset="0"/>
              </a:rPr>
              <a:t>: </a:t>
            </a:r>
            <a:r>
              <a:rPr lang="en-US" sz="1400" dirty="0" smtClean="0">
                <a:latin typeface="Courier" charset="0"/>
                <a:ea typeface="Courier" charset="0"/>
                <a:cs typeface="Courier" charset="0"/>
              </a:rPr>
              <a:t>“</a:t>
            </a:r>
            <a:r>
              <a:rPr lang="en-US" sz="1400" dirty="0" err="1" smtClean="0">
                <a:latin typeface="Courier" charset="0"/>
                <a:ea typeface="Courier" charset="0"/>
                <a:cs typeface="Courier" charset="0"/>
              </a:rPr>
              <a:t>MyTenant</a:t>
            </a:r>
            <a:r>
              <a:rPr lang="en-US" sz="1400" dirty="0" smtClean="0">
                <a:latin typeface="Courier" charset="0"/>
                <a:ea typeface="Courier" charset="0"/>
                <a:cs typeface="Courier" charset="0"/>
              </a:rPr>
              <a:t>”</a:t>
            </a: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a:t>
            </a:r>
            <a:r>
              <a:rPr lang="en-US" sz="1400" dirty="0" err="1" smtClean="0">
                <a:latin typeface="Courier" charset="0"/>
                <a:ea typeface="Courier" charset="0"/>
                <a:cs typeface="Courier" charset="0"/>
              </a:rPr>
              <a:t>bd</a:t>
            </a:r>
            <a:r>
              <a:rPr lang="en-US" sz="1400" dirty="0">
                <a:latin typeface="Courier" charset="0"/>
                <a:ea typeface="Courier" charset="0"/>
                <a:cs typeface="Courier" charset="0"/>
              </a:rPr>
              <a:t>: </a:t>
            </a:r>
            <a:r>
              <a:rPr lang="en-US" sz="1400" dirty="0" smtClean="0">
                <a:latin typeface="Courier" charset="0"/>
                <a:ea typeface="Courier" charset="0"/>
                <a:cs typeface="Courier" charset="0"/>
              </a:rPr>
              <a:t>”</a:t>
            </a:r>
            <a:r>
              <a:rPr lang="en-US" sz="1400" dirty="0" err="1" smtClean="0">
                <a:latin typeface="Courier" charset="0"/>
                <a:ea typeface="Courier" charset="0"/>
                <a:cs typeface="Courier" charset="0"/>
              </a:rPr>
              <a:t>MyBD</a:t>
            </a:r>
            <a:r>
              <a:rPr lang="en-US" sz="1400" dirty="0" smtClean="0">
                <a:latin typeface="Courier" charset="0"/>
                <a:ea typeface="Courier" charset="0"/>
                <a:cs typeface="Courier" charset="0"/>
              </a:rPr>
              <a:t>"        </a:t>
            </a: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a:t>
            </a:r>
            <a:r>
              <a:rPr lang="en-US" sz="1400" dirty="0" err="1" smtClean="0">
                <a:latin typeface="Courier" charset="0"/>
                <a:ea typeface="Courier" charset="0"/>
                <a:cs typeface="Courier" charset="0"/>
              </a:rPr>
              <a:t>vrf</a:t>
            </a:r>
            <a:r>
              <a:rPr lang="en-US" sz="1400" dirty="0">
                <a:latin typeface="Courier" charset="0"/>
                <a:ea typeface="Courier" charset="0"/>
                <a:cs typeface="Courier" charset="0"/>
              </a:rPr>
              <a:t>: </a:t>
            </a:r>
            <a:r>
              <a:rPr lang="en-US" sz="1400" dirty="0" smtClean="0">
                <a:latin typeface="Courier" charset="0"/>
                <a:ea typeface="Courier" charset="0"/>
                <a:cs typeface="Courier" charset="0"/>
              </a:rPr>
              <a:t>“</a:t>
            </a:r>
            <a:r>
              <a:rPr lang="en-US" sz="1400" dirty="0" err="1" smtClean="0">
                <a:latin typeface="Courier" charset="0"/>
                <a:ea typeface="Courier" charset="0"/>
                <a:cs typeface="Courier" charset="0"/>
              </a:rPr>
              <a:t>MyVRF</a:t>
            </a:r>
            <a:r>
              <a:rPr lang="en-US" sz="1400" dirty="0" smtClean="0">
                <a:latin typeface="Courier" charset="0"/>
                <a:ea typeface="Courier" charset="0"/>
                <a:cs typeface="Courier" charset="0"/>
              </a:rPr>
              <a:t>”</a:t>
            </a: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a:t>
            </a:r>
            <a:r>
              <a:rPr lang="en-US" sz="1400" dirty="0" err="1" smtClean="0">
                <a:latin typeface="Courier" charset="0"/>
                <a:ea typeface="Courier" charset="0"/>
                <a:cs typeface="Courier" charset="0"/>
              </a:rPr>
              <a:t>enable_routing</a:t>
            </a:r>
            <a:r>
              <a:rPr lang="en-US" sz="1400" dirty="0">
                <a:latin typeface="Courier" charset="0"/>
                <a:ea typeface="Courier" charset="0"/>
                <a:cs typeface="Courier" charset="0"/>
              </a:rPr>
              <a:t>: yes        </a:t>
            </a:r>
            <a:endParaRPr lang="en-US" sz="1400" dirty="0" smtClean="0">
              <a:latin typeface="Courier" charset="0"/>
              <a:ea typeface="Courier" charset="0"/>
              <a:cs typeface="Courier" charset="0"/>
            </a:endParaRP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a:t>
            </a:r>
            <a:r>
              <a:rPr lang="en-US" sz="1400" dirty="0" err="1" smtClean="0">
                <a:latin typeface="Courier" charset="0"/>
                <a:ea typeface="Courier" charset="0"/>
                <a:cs typeface="Courier" charset="0"/>
              </a:rPr>
              <a:t>arp_flooding</a:t>
            </a:r>
            <a:r>
              <a:rPr lang="en-US" sz="1400" dirty="0">
                <a:latin typeface="Courier" charset="0"/>
                <a:ea typeface="Courier" charset="0"/>
                <a:cs typeface="Courier" charset="0"/>
              </a:rPr>
              <a:t>: no </a:t>
            </a:r>
            <a:r>
              <a:rPr lang="en-US" sz="1400" dirty="0" smtClean="0">
                <a:latin typeface="Courier" charset="0"/>
                <a:ea typeface="Courier" charset="0"/>
                <a:cs typeface="Courier" charset="0"/>
              </a:rPr>
              <a:t>       </a:t>
            </a: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l2_unknown_unicast</a:t>
            </a:r>
            <a:r>
              <a:rPr lang="en-US" sz="1400" dirty="0">
                <a:latin typeface="Courier" charset="0"/>
                <a:ea typeface="Courier" charset="0"/>
                <a:cs typeface="Courier" charset="0"/>
              </a:rPr>
              <a:t>: flood</a:t>
            </a:r>
          </a:p>
        </p:txBody>
      </p:sp>
      <p:sp>
        <p:nvSpPr>
          <p:cNvPr id="3" name="TextBox 2"/>
          <p:cNvSpPr txBox="1"/>
          <p:nvPr/>
        </p:nvSpPr>
        <p:spPr>
          <a:xfrm>
            <a:off x="778849" y="1808480"/>
            <a:ext cx="4437305" cy="338554"/>
          </a:xfrm>
          <a:prstGeom prst="rect">
            <a:avLst/>
          </a:prstGeom>
          <a:noFill/>
        </p:spPr>
        <p:txBody>
          <a:bodyPr wrap="none" rtlCol="0">
            <a:spAutoFit/>
          </a:bodyPr>
          <a:lstStyle/>
          <a:p>
            <a:r>
              <a:rPr lang="en-US" sz="1600" dirty="0" smtClean="0"/>
              <a:t>Creates a BD called “</a:t>
            </a:r>
            <a:r>
              <a:rPr lang="en-US" sz="1600" dirty="0" err="1" smtClean="0"/>
              <a:t>MyBD</a:t>
            </a:r>
            <a:r>
              <a:rPr lang="en-US" sz="1600" dirty="0" smtClean="0"/>
              <a:t>” inside “</a:t>
            </a:r>
            <a:r>
              <a:rPr lang="en-US" sz="1600" dirty="0" err="1" smtClean="0"/>
              <a:t>MyTenant</a:t>
            </a:r>
            <a:r>
              <a:rPr lang="en-US" sz="1600" dirty="0" smtClean="0"/>
              <a:t>”</a:t>
            </a:r>
            <a:endParaRPr lang="en-US" sz="1600" dirty="0"/>
          </a:p>
        </p:txBody>
      </p:sp>
      <p:sp>
        <p:nvSpPr>
          <p:cNvPr id="6" name="TextBox 5"/>
          <p:cNvSpPr txBox="1"/>
          <p:nvPr/>
        </p:nvSpPr>
        <p:spPr>
          <a:xfrm>
            <a:off x="6648366" y="1808480"/>
            <a:ext cx="4413259" cy="338554"/>
          </a:xfrm>
          <a:prstGeom prst="rect">
            <a:avLst/>
          </a:prstGeom>
          <a:noFill/>
        </p:spPr>
        <p:txBody>
          <a:bodyPr wrap="none" rtlCol="0">
            <a:spAutoFit/>
          </a:bodyPr>
          <a:lstStyle/>
          <a:p>
            <a:r>
              <a:rPr lang="en-US" sz="1600" dirty="0" smtClean="0"/>
              <a:t>Deletes a BD called “</a:t>
            </a:r>
            <a:r>
              <a:rPr lang="en-US" sz="1600" dirty="0" err="1" smtClean="0"/>
              <a:t>MyBD</a:t>
            </a:r>
            <a:r>
              <a:rPr lang="en-US" sz="1600" dirty="0" smtClean="0"/>
              <a:t>” inside “</a:t>
            </a:r>
            <a:r>
              <a:rPr lang="en-US" sz="1600" dirty="0" err="1" smtClean="0"/>
              <a:t>MyTenant</a:t>
            </a:r>
            <a:r>
              <a:rPr lang="en-US" sz="1600" dirty="0" smtClean="0"/>
              <a:t>”</a:t>
            </a:r>
            <a:endParaRPr lang="en-US" sz="1600" dirty="0"/>
          </a:p>
        </p:txBody>
      </p:sp>
      <p:sp>
        <p:nvSpPr>
          <p:cNvPr id="7" name="TextBox 6"/>
          <p:cNvSpPr txBox="1"/>
          <p:nvPr/>
        </p:nvSpPr>
        <p:spPr>
          <a:xfrm>
            <a:off x="6648366" y="2300564"/>
            <a:ext cx="5022511" cy="2893100"/>
          </a:xfrm>
          <a:prstGeom prst="rect">
            <a:avLst/>
          </a:prstGeom>
          <a:solidFill>
            <a:schemeClr val="bg1">
              <a:lumMod val="95000"/>
            </a:schemeClr>
          </a:solidFill>
        </p:spPr>
        <p:txBody>
          <a:bodyPr wrap="square" rtlCol="0">
            <a:spAutoFit/>
          </a:bodyPr>
          <a:lstStyle/>
          <a:p>
            <a:r>
              <a:rPr lang="en-US" sz="1400" dirty="0" smtClean="0">
                <a:latin typeface="Courier" charset="0"/>
                <a:ea typeface="Courier" charset="0"/>
                <a:cs typeface="Courier" charset="0"/>
              </a:rPr>
              <a:t>- name</a:t>
            </a:r>
            <a:r>
              <a:rPr lang="en-US" sz="1400" dirty="0">
                <a:latin typeface="Courier" charset="0"/>
                <a:ea typeface="Courier" charset="0"/>
                <a:cs typeface="Courier" charset="0"/>
              </a:rPr>
              <a:t>: create bridge domain </a:t>
            </a:r>
          </a:p>
          <a:p>
            <a:r>
              <a:rPr lang="en-US" sz="1400" dirty="0" smtClean="0">
                <a:latin typeface="Courier" charset="0"/>
                <a:ea typeface="Courier" charset="0"/>
                <a:cs typeface="Courier" charset="0"/>
              </a:rPr>
              <a:t>  </a:t>
            </a:r>
            <a:r>
              <a:rPr lang="en-US" sz="1400" b="1" dirty="0" err="1" smtClean="0">
                <a:solidFill>
                  <a:srgbClr val="00B050"/>
                </a:solidFill>
                <a:latin typeface="Courier" charset="0"/>
                <a:ea typeface="Courier" charset="0"/>
                <a:cs typeface="Courier" charset="0"/>
              </a:rPr>
              <a:t>aci_bd</a:t>
            </a:r>
            <a:r>
              <a:rPr lang="en-US" sz="1400" dirty="0">
                <a:latin typeface="Courier" charset="0"/>
                <a:ea typeface="Courier" charset="0"/>
                <a:cs typeface="Courier" charset="0"/>
              </a:rPr>
              <a:t>:        </a:t>
            </a:r>
            <a:endParaRPr lang="en-US" sz="1400" dirty="0" smtClean="0">
              <a:latin typeface="Courier" charset="0"/>
              <a:ea typeface="Courier" charset="0"/>
              <a:cs typeface="Courier" charset="0"/>
            </a:endParaRP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hostname</a:t>
            </a:r>
            <a:r>
              <a:rPr lang="en-US" sz="1400" dirty="0">
                <a:latin typeface="Courier" charset="0"/>
                <a:ea typeface="Courier" charset="0"/>
                <a:cs typeface="Courier" charset="0"/>
              </a:rPr>
              <a:t>: "{{ </a:t>
            </a:r>
            <a:r>
              <a:rPr lang="en-US" sz="1400" dirty="0" err="1">
                <a:latin typeface="Courier" charset="0"/>
                <a:ea typeface="Courier" charset="0"/>
                <a:cs typeface="Courier" charset="0"/>
              </a:rPr>
              <a:t>inventory_hostname</a:t>
            </a:r>
            <a:r>
              <a:rPr lang="en-US" sz="1400" dirty="0">
                <a:latin typeface="Courier" charset="0"/>
                <a:ea typeface="Courier" charset="0"/>
                <a:cs typeface="Courier" charset="0"/>
              </a:rPr>
              <a:t> </a:t>
            </a:r>
            <a:r>
              <a:rPr lang="en-US" sz="1400" dirty="0" smtClean="0">
                <a:latin typeface="Courier" charset="0"/>
                <a:ea typeface="Courier" charset="0"/>
                <a:cs typeface="Courier" charset="0"/>
              </a:rPr>
              <a:t>}}”</a:t>
            </a:r>
          </a:p>
          <a:p>
            <a:r>
              <a:rPr lang="en-US" sz="1400" dirty="0" smtClean="0">
                <a:latin typeface="Courier" charset="0"/>
                <a:ea typeface="Courier" charset="0"/>
                <a:cs typeface="Courier" charset="0"/>
              </a:rPr>
              <a:t>    username</a:t>
            </a:r>
            <a:r>
              <a:rPr lang="en-US" sz="1400" dirty="0">
                <a:latin typeface="Courier" charset="0"/>
                <a:ea typeface="Courier" charset="0"/>
                <a:cs typeface="Courier" charset="0"/>
              </a:rPr>
              <a:t>: "{{ user }}"        </a:t>
            </a:r>
            <a:endParaRPr lang="en-US" sz="1400" dirty="0" smtClean="0">
              <a:latin typeface="Courier" charset="0"/>
              <a:ea typeface="Courier" charset="0"/>
              <a:cs typeface="Courier" charset="0"/>
            </a:endParaRP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password</a:t>
            </a:r>
            <a:r>
              <a:rPr lang="en-US" sz="1400" dirty="0">
                <a:latin typeface="Courier" charset="0"/>
                <a:ea typeface="Courier" charset="0"/>
                <a:cs typeface="Courier" charset="0"/>
              </a:rPr>
              <a:t>: "{{ pass }}"        </a:t>
            </a:r>
            <a:endParaRPr lang="en-US" sz="1400" dirty="0" smtClean="0">
              <a:latin typeface="Courier" charset="0"/>
              <a:ea typeface="Courier" charset="0"/>
              <a:cs typeface="Courier" charset="0"/>
            </a:endParaRP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a:t>
            </a:r>
            <a:r>
              <a:rPr lang="en-US" sz="1400" dirty="0" err="1" smtClean="0">
                <a:latin typeface="Courier" charset="0"/>
                <a:ea typeface="Courier" charset="0"/>
                <a:cs typeface="Courier" charset="0"/>
              </a:rPr>
              <a:t>validate_certs</a:t>
            </a:r>
            <a:r>
              <a:rPr lang="en-US" sz="1400" dirty="0">
                <a:latin typeface="Courier" charset="0"/>
                <a:ea typeface="Courier" charset="0"/>
                <a:cs typeface="Courier" charset="0"/>
              </a:rPr>
              <a:t>: False        </a:t>
            </a:r>
            <a:endParaRPr lang="en-US" sz="1400" dirty="0" smtClean="0">
              <a:latin typeface="Courier" charset="0"/>
              <a:ea typeface="Courier" charset="0"/>
              <a:cs typeface="Courier" charset="0"/>
            </a:endParaRP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state</a:t>
            </a:r>
            <a:r>
              <a:rPr lang="en-US" sz="1400" dirty="0">
                <a:latin typeface="Courier" charset="0"/>
                <a:ea typeface="Courier" charset="0"/>
                <a:cs typeface="Courier" charset="0"/>
              </a:rPr>
              <a:t>: </a:t>
            </a:r>
            <a:r>
              <a:rPr lang="en-US" sz="1400" b="1" dirty="0" smtClean="0">
                <a:solidFill>
                  <a:srgbClr val="00B050"/>
                </a:solidFill>
                <a:latin typeface="Courier" charset="0"/>
                <a:ea typeface="Courier" charset="0"/>
                <a:cs typeface="Courier" charset="0"/>
              </a:rPr>
              <a:t>absent</a:t>
            </a: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tenant</a:t>
            </a:r>
            <a:r>
              <a:rPr lang="en-US" sz="1400" dirty="0">
                <a:latin typeface="Courier" charset="0"/>
                <a:ea typeface="Courier" charset="0"/>
                <a:cs typeface="Courier" charset="0"/>
              </a:rPr>
              <a:t>: </a:t>
            </a:r>
            <a:r>
              <a:rPr lang="en-US" sz="1400" dirty="0" smtClean="0">
                <a:latin typeface="Courier" charset="0"/>
                <a:ea typeface="Courier" charset="0"/>
                <a:cs typeface="Courier" charset="0"/>
              </a:rPr>
              <a:t>“</a:t>
            </a:r>
            <a:r>
              <a:rPr lang="en-US" sz="1400" dirty="0" err="1" smtClean="0">
                <a:latin typeface="Courier" charset="0"/>
                <a:ea typeface="Courier" charset="0"/>
                <a:cs typeface="Courier" charset="0"/>
              </a:rPr>
              <a:t>MyTenant</a:t>
            </a:r>
            <a:r>
              <a:rPr lang="en-US" sz="1400" dirty="0" smtClean="0">
                <a:latin typeface="Courier" charset="0"/>
                <a:ea typeface="Courier" charset="0"/>
                <a:cs typeface="Courier" charset="0"/>
              </a:rPr>
              <a:t>”</a:t>
            </a: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a:t>
            </a:r>
            <a:r>
              <a:rPr lang="en-US" sz="1400" dirty="0" err="1" smtClean="0">
                <a:latin typeface="Courier" charset="0"/>
                <a:ea typeface="Courier" charset="0"/>
                <a:cs typeface="Courier" charset="0"/>
              </a:rPr>
              <a:t>bd</a:t>
            </a:r>
            <a:r>
              <a:rPr lang="en-US" sz="1400" dirty="0">
                <a:latin typeface="Courier" charset="0"/>
                <a:ea typeface="Courier" charset="0"/>
                <a:cs typeface="Courier" charset="0"/>
              </a:rPr>
              <a:t>: </a:t>
            </a:r>
            <a:r>
              <a:rPr lang="en-US" sz="1400" dirty="0" smtClean="0">
                <a:latin typeface="Courier" charset="0"/>
                <a:ea typeface="Courier" charset="0"/>
                <a:cs typeface="Courier" charset="0"/>
              </a:rPr>
              <a:t>”</a:t>
            </a:r>
            <a:r>
              <a:rPr lang="en-US" sz="1400" dirty="0" err="1" smtClean="0">
                <a:latin typeface="Courier" charset="0"/>
                <a:ea typeface="Courier" charset="0"/>
                <a:cs typeface="Courier" charset="0"/>
              </a:rPr>
              <a:t>MyBD</a:t>
            </a:r>
            <a:r>
              <a:rPr lang="en-US" sz="1400" dirty="0" smtClean="0">
                <a:latin typeface="Courier" charset="0"/>
                <a:ea typeface="Courier" charset="0"/>
                <a:cs typeface="Courier" charset="0"/>
              </a:rPr>
              <a:t>"        </a:t>
            </a: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a:t>
            </a:r>
            <a:r>
              <a:rPr lang="en-US" sz="1400" dirty="0" err="1" smtClean="0">
                <a:latin typeface="Courier" charset="0"/>
                <a:ea typeface="Courier" charset="0"/>
                <a:cs typeface="Courier" charset="0"/>
              </a:rPr>
              <a:t>vrf</a:t>
            </a:r>
            <a:r>
              <a:rPr lang="en-US" sz="1400" dirty="0">
                <a:latin typeface="Courier" charset="0"/>
                <a:ea typeface="Courier" charset="0"/>
                <a:cs typeface="Courier" charset="0"/>
              </a:rPr>
              <a:t>: </a:t>
            </a:r>
            <a:r>
              <a:rPr lang="en-US" sz="1400" dirty="0" smtClean="0">
                <a:latin typeface="Courier" charset="0"/>
                <a:ea typeface="Courier" charset="0"/>
                <a:cs typeface="Courier" charset="0"/>
              </a:rPr>
              <a:t>“</a:t>
            </a:r>
            <a:r>
              <a:rPr lang="en-US" sz="1400" dirty="0" err="1" smtClean="0">
                <a:latin typeface="Courier" charset="0"/>
                <a:ea typeface="Courier" charset="0"/>
                <a:cs typeface="Courier" charset="0"/>
              </a:rPr>
              <a:t>MyVRF</a:t>
            </a:r>
            <a:r>
              <a:rPr lang="en-US" sz="1400" dirty="0" smtClean="0">
                <a:latin typeface="Courier" charset="0"/>
                <a:ea typeface="Courier" charset="0"/>
                <a:cs typeface="Courier" charset="0"/>
              </a:rPr>
              <a:t>”</a:t>
            </a: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a:t>
            </a:r>
            <a:r>
              <a:rPr lang="en-US" sz="1400" dirty="0" err="1" smtClean="0">
                <a:latin typeface="Courier" charset="0"/>
                <a:ea typeface="Courier" charset="0"/>
                <a:cs typeface="Courier" charset="0"/>
              </a:rPr>
              <a:t>enable_routing</a:t>
            </a:r>
            <a:r>
              <a:rPr lang="en-US" sz="1400" dirty="0">
                <a:latin typeface="Courier" charset="0"/>
                <a:ea typeface="Courier" charset="0"/>
                <a:cs typeface="Courier" charset="0"/>
              </a:rPr>
              <a:t>: yes        </a:t>
            </a:r>
            <a:endParaRPr lang="en-US" sz="1400" dirty="0" smtClean="0">
              <a:latin typeface="Courier" charset="0"/>
              <a:ea typeface="Courier" charset="0"/>
              <a:cs typeface="Courier" charset="0"/>
            </a:endParaRP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a:t>
            </a:r>
            <a:r>
              <a:rPr lang="en-US" sz="1400" dirty="0" err="1" smtClean="0">
                <a:latin typeface="Courier" charset="0"/>
                <a:ea typeface="Courier" charset="0"/>
                <a:cs typeface="Courier" charset="0"/>
              </a:rPr>
              <a:t>arp_flooding</a:t>
            </a:r>
            <a:r>
              <a:rPr lang="en-US" sz="1400" dirty="0">
                <a:latin typeface="Courier" charset="0"/>
                <a:ea typeface="Courier" charset="0"/>
                <a:cs typeface="Courier" charset="0"/>
              </a:rPr>
              <a:t>: no </a:t>
            </a:r>
            <a:r>
              <a:rPr lang="en-US" sz="1400" dirty="0" smtClean="0">
                <a:latin typeface="Courier" charset="0"/>
                <a:ea typeface="Courier" charset="0"/>
                <a:cs typeface="Courier" charset="0"/>
              </a:rPr>
              <a:t>       </a:t>
            </a:r>
          </a:p>
          <a:p>
            <a:r>
              <a:rPr lang="en-US" sz="1400" dirty="0">
                <a:latin typeface="Courier" charset="0"/>
                <a:ea typeface="Courier" charset="0"/>
                <a:cs typeface="Courier" charset="0"/>
              </a:rPr>
              <a:t> </a:t>
            </a:r>
            <a:r>
              <a:rPr lang="en-US" sz="1400" dirty="0" smtClean="0">
                <a:latin typeface="Courier" charset="0"/>
                <a:ea typeface="Courier" charset="0"/>
                <a:cs typeface="Courier" charset="0"/>
              </a:rPr>
              <a:t>   l2_unknown_unicast</a:t>
            </a:r>
            <a:r>
              <a:rPr lang="en-US" sz="1400" dirty="0">
                <a:latin typeface="Courier" charset="0"/>
                <a:ea typeface="Courier" charset="0"/>
                <a:cs typeface="Courier" charset="0"/>
              </a:rPr>
              <a:t>: flood</a:t>
            </a:r>
          </a:p>
        </p:txBody>
      </p:sp>
    </p:spTree>
    <p:extLst>
      <p:ext uri="{BB962C8B-B14F-4D97-AF65-F5344CB8AC3E}">
        <p14:creationId xmlns:p14="http://schemas.microsoft.com/office/powerpoint/2010/main" val="386918551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Configure an EPG and add contracts using ‘</a:t>
            </a:r>
            <a:r>
              <a:rPr lang="en-US" dirty="0" err="1" smtClean="0"/>
              <a:t>aci_epg</a:t>
            </a:r>
            <a:r>
              <a:rPr lang="en-US" dirty="0" smtClean="0"/>
              <a:t>’ and ‘</a:t>
            </a:r>
            <a:r>
              <a:rPr lang="en-US" dirty="0" err="1" smtClean="0"/>
              <a:t>aci_epg_to_contract</a:t>
            </a:r>
            <a:r>
              <a:rPr lang="en-US" dirty="0" smtClean="0"/>
              <a:t>’ modules</a:t>
            </a:r>
            <a:endParaRPr lang="en-US" dirty="0"/>
          </a:p>
        </p:txBody>
      </p:sp>
      <p:sp>
        <p:nvSpPr>
          <p:cNvPr id="5" name="TextBox 4"/>
          <p:cNvSpPr txBox="1"/>
          <p:nvPr/>
        </p:nvSpPr>
        <p:spPr>
          <a:xfrm>
            <a:off x="809329" y="2300564"/>
            <a:ext cx="5022511" cy="2677656"/>
          </a:xfrm>
          <a:prstGeom prst="rect">
            <a:avLst/>
          </a:prstGeom>
          <a:solidFill>
            <a:schemeClr val="bg1">
              <a:lumMod val="95000"/>
            </a:schemeClr>
          </a:solidFill>
        </p:spPr>
        <p:txBody>
          <a:bodyPr wrap="square" rtlCol="0">
            <a:spAutoFit/>
          </a:bodyPr>
          <a:lstStyle/>
          <a:p>
            <a:r>
              <a:rPr lang="de-DE" sz="1400" dirty="0" smtClean="0">
                <a:latin typeface="Courier" charset="0"/>
                <a:ea typeface="Courier" charset="0"/>
                <a:cs typeface="Courier" charset="0"/>
              </a:rPr>
              <a:t>- </a:t>
            </a:r>
            <a:r>
              <a:rPr lang="de-DE" sz="1400" dirty="0" err="1" smtClean="0">
                <a:latin typeface="Courier" charset="0"/>
                <a:ea typeface="Courier" charset="0"/>
                <a:cs typeface="Courier" charset="0"/>
              </a:rPr>
              <a:t>name</a:t>
            </a:r>
            <a:r>
              <a:rPr lang="de-DE" sz="1400" dirty="0">
                <a:latin typeface="Courier" charset="0"/>
                <a:ea typeface="Courier" charset="0"/>
                <a:cs typeface="Courier" charset="0"/>
              </a:rPr>
              <a:t>: </a:t>
            </a:r>
            <a:r>
              <a:rPr lang="de-DE" sz="1400" dirty="0" err="1">
                <a:latin typeface="Courier" charset="0"/>
                <a:ea typeface="Courier" charset="0"/>
                <a:cs typeface="Courier" charset="0"/>
              </a:rPr>
              <a:t>create</a:t>
            </a:r>
            <a:r>
              <a:rPr lang="de-DE" sz="1400" dirty="0">
                <a:latin typeface="Courier" charset="0"/>
                <a:ea typeface="Courier" charset="0"/>
                <a:cs typeface="Courier" charset="0"/>
              </a:rPr>
              <a:t> EPG </a:t>
            </a:r>
            <a:r>
              <a:rPr lang="de-DE" sz="1400" dirty="0" err="1">
                <a:latin typeface="Courier" charset="0"/>
                <a:ea typeface="Courier" charset="0"/>
                <a:cs typeface="Courier" charset="0"/>
              </a:rPr>
              <a:t>for</a:t>
            </a:r>
            <a:r>
              <a:rPr lang="de-DE" sz="1400" dirty="0">
                <a:latin typeface="Courier" charset="0"/>
                <a:ea typeface="Courier" charset="0"/>
                <a:cs typeface="Courier" charset="0"/>
              </a:rPr>
              <a:t> Web-Tier      </a:t>
            </a:r>
            <a:endParaRPr lang="de-DE" sz="1400" dirty="0" smtClean="0">
              <a:latin typeface="Courier" charset="0"/>
              <a:ea typeface="Courier" charset="0"/>
              <a:cs typeface="Courier" charset="0"/>
            </a:endParaRPr>
          </a:p>
          <a:p>
            <a:r>
              <a:rPr lang="de-DE" sz="1400" dirty="0" smtClean="0">
                <a:latin typeface="Courier" charset="0"/>
                <a:ea typeface="Courier" charset="0"/>
                <a:cs typeface="Courier" charset="0"/>
              </a:rPr>
              <a:t>  </a:t>
            </a:r>
            <a:r>
              <a:rPr lang="de-DE" sz="1400" b="1" dirty="0" err="1" smtClean="0">
                <a:solidFill>
                  <a:srgbClr val="00B050"/>
                </a:solidFill>
                <a:latin typeface="Courier" charset="0"/>
                <a:ea typeface="Courier" charset="0"/>
                <a:cs typeface="Courier" charset="0"/>
              </a:rPr>
              <a:t>aci_epg</a:t>
            </a:r>
            <a:r>
              <a:rPr lang="de-DE" sz="1400" dirty="0">
                <a:latin typeface="Courier" charset="0"/>
                <a:ea typeface="Courier" charset="0"/>
                <a:cs typeface="Courier" charset="0"/>
              </a:rPr>
              <a:t>:        </a:t>
            </a:r>
            <a:endParaRPr lang="de-DE" sz="1400" dirty="0" smtClean="0">
              <a:latin typeface="Courier" charset="0"/>
              <a:ea typeface="Courier" charset="0"/>
              <a:cs typeface="Courier" charset="0"/>
            </a:endParaRPr>
          </a:p>
          <a:p>
            <a:r>
              <a:rPr lang="de-DE" sz="1400" dirty="0" smtClean="0">
                <a:latin typeface="Courier" charset="0"/>
                <a:ea typeface="Courier" charset="0"/>
                <a:cs typeface="Courier" charset="0"/>
              </a:rPr>
              <a:t>    </a:t>
            </a:r>
            <a:r>
              <a:rPr lang="de-DE" sz="1400" dirty="0" err="1" smtClean="0">
                <a:latin typeface="Courier" charset="0"/>
                <a:ea typeface="Courier" charset="0"/>
                <a:cs typeface="Courier" charset="0"/>
              </a:rPr>
              <a:t>hostname</a:t>
            </a:r>
            <a:r>
              <a:rPr lang="de-DE" sz="1400" dirty="0">
                <a:latin typeface="Courier" charset="0"/>
                <a:ea typeface="Courier" charset="0"/>
                <a:cs typeface="Courier" charset="0"/>
              </a:rPr>
              <a:t>: "{{ </a:t>
            </a:r>
            <a:r>
              <a:rPr lang="de-DE" sz="1400" dirty="0" err="1">
                <a:latin typeface="Courier" charset="0"/>
                <a:ea typeface="Courier" charset="0"/>
                <a:cs typeface="Courier" charset="0"/>
              </a:rPr>
              <a:t>inventory_hostname</a:t>
            </a:r>
            <a:r>
              <a:rPr lang="de-DE" sz="1400" dirty="0">
                <a:latin typeface="Courier" charset="0"/>
                <a:ea typeface="Courier" charset="0"/>
                <a:cs typeface="Courier" charset="0"/>
              </a:rPr>
              <a:t> }}"        </a:t>
            </a:r>
            <a:endParaRPr lang="de-DE" sz="1400" dirty="0" smtClean="0">
              <a:latin typeface="Courier" charset="0"/>
              <a:ea typeface="Courier" charset="0"/>
              <a:cs typeface="Courier" charset="0"/>
            </a:endParaRPr>
          </a:p>
          <a:p>
            <a:r>
              <a:rPr lang="de-DE" sz="1400" dirty="0" smtClean="0">
                <a:latin typeface="Courier" charset="0"/>
                <a:ea typeface="Courier" charset="0"/>
                <a:cs typeface="Courier" charset="0"/>
              </a:rPr>
              <a:t>    </a:t>
            </a:r>
            <a:r>
              <a:rPr lang="de-DE" sz="1400" dirty="0" err="1" smtClean="0">
                <a:latin typeface="Courier" charset="0"/>
                <a:ea typeface="Courier" charset="0"/>
                <a:cs typeface="Courier" charset="0"/>
              </a:rPr>
              <a:t>username</a:t>
            </a:r>
            <a:r>
              <a:rPr lang="de-DE" sz="1400" dirty="0">
                <a:latin typeface="Courier" charset="0"/>
                <a:ea typeface="Courier" charset="0"/>
                <a:cs typeface="Courier" charset="0"/>
              </a:rPr>
              <a:t>: "{{ </a:t>
            </a:r>
            <a:r>
              <a:rPr lang="de-DE" sz="1400" dirty="0" err="1">
                <a:latin typeface="Courier" charset="0"/>
                <a:ea typeface="Courier" charset="0"/>
                <a:cs typeface="Courier" charset="0"/>
              </a:rPr>
              <a:t>user</a:t>
            </a:r>
            <a:r>
              <a:rPr lang="de-DE" sz="1400" dirty="0">
                <a:latin typeface="Courier" charset="0"/>
                <a:ea typeface="Courier" charset="0"/>
                <a:cs typeface="Courier" charset="0"/>
              </a:rPr>
              <a:t> }}"        </a:t>
            </a:r>
            <a:endParaRPr lang="de-DE" sz="1400" dirty="0" smtClean="0">
              <a:latin typeface="Courier" charset="0"/>
              <a:ea typeface="Courier" charset="0"/>
              <a:cs typeface="Courier" charset="0"/>
            </a:endParaRPr>
          </a:p>
          <a:p>
            <a:r>
              <a:rPr lang="de-DE" sz="1400" dirty="0" smtClean="0">
                <a:latin typeface="Courier" charset="0"/>
                <a:ea typeface="Courier" charset="0"/>
                <a:cs typeface="Courier" charset="0"/>
              </a:rPr>
              <a:t>    </a:t>
            </a:r>
            <a:r>
              <a:rPr lang="de-DE" sz="1400" dirty="0" err="1" smtClean="0">
                <a:latin typeface="Courier" charset="0"/>
                <a:ea typeface="Courier" charset="0"/>
                <a:cs typeface="Courier" charset="0"/>
              </a:rPr>
              <a:t>password</a:t>
            </a:r>
            <a:r>
              <a:rPr lang="de-DE" sz="1400" dirty="0">
                <a:latin typeface="Courier" charset="0"/>
                <a:ea typeface="Courier" charset="0"/>
                <a:cs typeface="Courier" charset="0"/>
              </a:rPr>
              <a:t>: "{{ pass }}"        </a:t>
            </a:r>
            <a:endParaRPr lang="de-DE" sz="1400" dirty="0" smtClean="0">
              <a:latin typeface="Courier" charset="0"/>
              <a:ea typeface="Courier" charset="0"/>
              <a:cs typeface="Courier" charset="0"/>
            </a:endParaRPr>
          </a:p>
          <a:p>
            <a:r>
              <a:rPr lang="de-DE" sz="1400" dirty="0" smtClean="0">
                <a:latin typeface="Courier" charset="0"/>
                <a:ea typeface="Courier" charset="0"/>
                <a:cs typeface="Courier" charset="0"/>
              </a:rPr>
              <a:t>    </a:t>
            </a:r>
            <a:r>
              <a:rPr lang="de-DE" sz="1400" dirty="0" err="1" smtClean="0">
                <a:latin typeface="Courier" charset="0"/>
                <a:ea typeface="Courier" charset="0"/>
                <a:cs typeface="Courier" charset="0"/>
              </a:rPr>
              <a:t>validate_certs</a:t>
            </a:r>
            <a:r>
              <a:rPr lang="de-DE" sz="1400" dirty="0">
                <a:latin typeface="Courier" charset="0"/>
                <a:ea typeface="Courier" charset="0"/>
                <a:cs typeface="Courier" charset="0"/>
              </a:rPr>
              <a:t>: </a:t>
            </a:r>
            <a:r>
              <a:rPr lang="de-DE" sz="1400" dirty="0" err="1">
                <a:latin typeface="Courier" charset="0"/>
                <a:ea typeface="Courier" charset="0"/>
                <a:cs typeface="Courier" charset="0"/>
              </a:rPr>
              <a:t>False</a:t>
            </a:r>
            <a:r>
              <a:rPr lang="de-DE" sz="1400" dirty="0">
                <a:latin typeface="Courier" charset="0"/>
                <a:ea typeface="Courier" charset="0"/>
                <a:cs typeface="Courier" charset="0"/>
              </a:rPr>
              <a:t>        </a:t>
            </a:r>
            <a:endParaRPr lang="de-DE" sz="1400" dirty="0" smtClean="0">
              <a:latin typeface="Courier" charset="0"/>
              <a:ea typeface="Courier" charset="0"/>
              <a:cs typeface="Courier" charset="0"/>
            </a:endParaRPr>
          </a:p>
          <a:p>
            <a:r>
              <a:rPr lang="de-DE" sz="1400" dirty="0" smtClean="0">
                <a:latin typeface="Courier" charset="0"/>
                <a:ea typeface="Courier" charset="0"/>
                <a:cs typeface="Courier" charset="0"/>
              </a:rPr>
              <a:t>    </a:t>
            </a:r>
            <a:r>
              <a:rPr lang="de-DE" sz="1400" dirty="0" err="1" smtClean="0">
                <a:latin typeface="Courier" charset="0"/>
                <a:ea typeface="Courier" charset="0"/>
                <a:cs typeface="Courier" charset="0"/>
              </a:rPr>
              <a:t>state</a:t>
            </a:r>
            <a:r>
              <a:rPr lang="de-DE" sz="1400" dirty="0">
                <a:latin typeface="Courier" charset="0"/>
                <a:ea typeface="Courier" charset="0"/>
                <a:cs typeface="Courier" charset="0"/>
              </a:rPr>
              <a:t>: </a:t>
            </a:r>
            <a:r>
              <a:rPr lang="de-DE" sz="1400" b="1" dirty="0" err="1" smtClean="0">
                <a:solidFill>
                  <a:srgbClr val="00B050"/>
                </a:solidFill>
                <a:latin typeface="Courier" charset="0"/>
                <a:ea typeface="Courier" charset="0"/>
                <a:cs typeface="Courier" charset="0"/>
              </a:rPr>
              <a:t>present</a:t>
            </a:r>
            <a:endParaRPr lang="de-DE" sz="1400" b="1" dirty="0" smtClean="0">
              <a:solidFill>
                <a:srgbClr val="00B050"/>
              </a:solidFill>
              <a:latin typeface="Courier" charset="0"/>
              <a:ea typeface="Courier" charset="0"/>
              <a:cs typeface="Courier" charset="0"/>
            </a:endParaRPr>
          </a:p>
          <a:p>
            <a:r>
              <a:rPr lang="de-DE" sz="1400" dirty="0" smtClean="0">
                <a:latin typeface="Courier" charset="0"/>
                <a:ea typeface="Courier" charset="0"/>
                <a:cs typeface="Courier" charset="0"/>
              </a:rPr>
              <a:t>    </a:t>
            </a:r>
            <a:r>
              <a:rPr lang="de-DE" sz="1400" dirty="0" err="1" smtClean="0">
                <a:latin typeface="Courier" charset="0"/>
                <a:ea typeface="Courier" charset="0"/>
                <a:cs typeface="Courier" charset="0"/>
              </a:rPr>
              <a:t>tenant</a:t>
            </a:r>
            <a:r>
              <a:rPr lang="de-DE" sz="1400" dirty="0">
                <a:latin typeface="Courier" charset="0"/>
                <a:ea typeface="Courier" charset="0"/>
                <a:cs typeface="Courier" charset="0"/>
              </a:rPr>
              <a:t>: </a:t>
            </a:r>
            <a:r>
              <a:rPr lang="de-DE" sz="1400" dirty="0" smtClean="0">
                <a:latin typeface="Courier" charset="0"/>
                <a:ea typeface="Courier" charset="0"/>
                <a:cs typeface="Courier" charset="0"/>
              </a:rPr>
              <a:t>“</a:t>
            </a:r>
            <a:r>
              <a:rPr lang="de-DE" sz="1400" dirty="0" err="1" smtClean="0">
                <a:latin typeface="Courier" charset="0"/>
                <a:ea typeface="Courier" charset="0"/>
                <a:cs typeface="Courier" charset="0"/>
              </a:rPr>
              <a:t>MyTenant</a:t>
            </a:r>
            <a:r>
              <a:rPr lang="de-DE" sz="1400" dirty="0" smtClean="0">
                <a:latin typeface="Courier" charset="0"/>
                <a:ea typeface="Courier" charset="0"/>
                <a:cs typeface="Courier" charset="0"/>
              </a:rPr>
              <a:t>“</a:t>
            </a:r>
          </a:p>
          <a:p>
            <a:r>
              <a:rPr lang="de-DE" sz="1400" b="1" dirty="0" smtClean="0">
                <a:solidFill>
                  <a:srgbClr val="00B050"/>
                </a:solidFill>
                <a:latin typeface="Courier" charset="0"/>
                <a:ea typeface="Courier" charset="0"/>
                <a:cs typeface="Courier" charset="0"/>
              </a:rPr>
              <a:t>    </a:t>
            </a:r>
            <a:r>
              <a:rPr lang="de-DE" sz="1400" b="1" dirty="0" err="1" smtClean="0">
                <a:solidFill>
                  <a:srgbClr val="00B050"/>
                </a:solidFill>
                <a:latin typeface="Courier" charset="0"/>
                <a:ea typeface="Courier" charset="0"/>
                <a:cs typeface="Courier" charset="0"/>
              </a:rPr>
              <a:t>epg</a:t>
            </a:r>
            <a:r>
              <a:rPr lang="de-DE" sz="1400" b="1" dirty="0">
                <a:solidFill>
                  <a:srgbClr val="00B050"/>
                </a:solidFill>
                <a:latin typeface="Courier" charset="0"/>
                <a:ea typeface="Courier" charset="0"/>
                <a:cs typeface="Courier" charset="0"/>
              </a:rPr>
              <a:t>: "</a:t>
            </a:r>
            <a:r>
              <a:rPr lang="de-DE" sz="1400" b="1" dirty="0" smtClean="0">
                <a:solidFill>
                  <a:srgbClr val="00B050"/>
                </a:solidFill>
                <a:latin typeface="Courier" charset="0"/>
                <a:ea typeface="Courier" charset="0"/>
                <a:cs typeface="Courier" charset="0"/>
              </a:rPr>
              <a:t>Web“</a:t>
            </a:r>
          </a:p>
          <a:p>
            <a:r>
              <a:rPr lang="de-DE" sz="1400" dirty="0" smtClean="0">
                <a:latin typeface="Courier" charset="0"/>
                <a:ea typeface="Courier" charset="0"/>
                <a:cs typeface="Courier" charset="0"/>
              </a:rPr>
              <a:t>    </a:t>
            </a:r>
            <a:r>
              <a:rPr lang="de-DE" sz="1400" dirty="0" err="1" smtClean="0">
                <a:latin typeface="Courier" charset="0"/>
                <a:ea typeface="Courier" charset="0"/>
                <a:cs typeface="Courier" charset="0"/>
              </a:rPr>
              <a:t>ap</a:t>
            </a:r>
            <a:r>
              <a:rPr lang="de-DE" sz="1400" dirty="0">
                <a:latin typeface="Courier" charset="0"/>
                <a:ea typeface="Courier" charset="0"/>
                <a:cs typeface="Courier" charset="0"/>
              </a:rPr>
              <a:t>: </a:t>
            </a:r>
            <a:r>
              <a:rPr lang="de-DE" sz="1400" dirty="0" smtClean="0">
                <a:latin typeface="Courier" charset="0"/>
                <a:ea typeface="Courier" charset="0"/>
                <a:cs typeface="Courier" charset="0"/>
              </a:rPr>
              <a:t>“</a:t>
            </a:r>
            <a:r>
              <a:rPr lang="de-DE" sz="1400" dirty="0" err="1" smtClean="0">
                <a:latin typeface="Courier" charset="0"/>
                <a:ea typeface="Courier" charset="0"/>
                <a:cs typeface="Courier" charset="0"/>
              </a:rPr>
              <a:t>MyApp</a:t>
            </a:r>
            <a:r>
              <a:rPr lang="de-DE" sz="1400" dirty="0" smtClean="0">
                <a:latin typeface="Courier" charset="0"/>
                <a:ea typeface="Courier" charset="0"/>
                <a:cs typeface="Courier" charset="0"/>
              </a:rPr>
              <a:t>“        </a:t>
            </a:r>
          </a:p>
          <a:p>
            <a:r>
              <a:rPr lang="de-DE" sz="1400" dirty="0" smtClean="0">
                <a:latin typeface="Courier" charset="0"/>
                <a:ea typeface="Courier" charset="0"/>
                <a:cs typeface="Courier" charset="0"/>
              </a:rPr>
              <a:t>    </a:t>
            </a:r>
            <a:r>
              <a:rPr lang="de-DE" sz="1400" dirty="0" err="1" smtClean="0">
                <a:latin typeface="Courier" charset="0"/>
                <a:ea typeface="Courier" charset="0"/>
                <a:cs typeface="Courier" charset="0"/>
              </a:rPr>
              <a:t>bd</a:t>
            </a:r>
            <a:r>
              <a:rPr lang="de-DE" sz="1400" dirty="0">
                <a:latin typeface="Courier" charset="0"/>
                <a:ea typeface="Courier" charset="0"/>
                <a:cs typeface="Courier" charset="0"/>
              </a:rPr>
              <a:t>: </a:t>
            </a:r>
            <a:r>
              <a:rPr lang="de-DE" sz="1400" dirty="0" smtClean="0">
                <a:latin typeface="Courier" charset="0"/>
                <a:ea typeface="Courier" charset="0"/>
                <a:cs typeface="Courier" charset="0"/>
              </a:rPr>
              <a:t>“</a:t>
            </a:r>
            <a:r>
              <a:rPr lang="de-DE" sz="1400" dirty="0" err="1" smtClean="0">
                <a:latin typeface="Courier" charset="0"/>
                <a:ea typeface="Courier" charset="0"/>
                <a:cs typeface="Courier" charset="0"/>
              </a:rPr>
              <a:t>MyBD</a:t>
            </a:r>
            <a:r>
              <a:rPr lang="de-DE" sz="1400" dirty="0" smtClean="0">
                <a:latin typeface="Courier" charset="0"/>
                <a:ea typeface="Courier" charset="0"/>
                <a:cs typeface="Courier" charset="0"/>
              </a:rPr>
              <a:t>“</a:t>
            </a:r>
          </a:p>
          <a:p>
            <a:endParaRPr lang="en-US" sz="1400" dirty="0">
              <a:latin typeface="Courier" charset="0"/>
              <a:ea typeface="Courier" charset="0"/>
              <a:cs typeface="Courier" charset="0"/>
            </a:endParaRPr>
          </a:p>
        </p:txBody>
      </p:sp>
      <p:sp>
        <p:nvSpPr>
          <p:cNvPr id="3" name="TextBox 2"/>
          <p:cNvSpPr txBox="1"/>
          <p:nvPr/>
        </p:nvSpPr>
        <p:spPr>
          <a:xfrm>
            <a:off x="778849" y="1808480"/>
            <a:ext cx="4560223" cy="338554"/>
          </a:xfrm>
          <a:prstGeom prst="rect">
            <a:avLst/>
          </a:prstGeom>
          <a:noFill/>
        </p:spPr>
        <p:txBody>
          <a:bodyPr wrap="none" rtlCol="0">
            <a:spAutoFit/>
          </a:bodyPr>
          <a:lstStyle/>
          <a:p>
            <a:r>
              <a:rPr lang="en-US" sz="1600" dirty="0" smtClean="0"/>
              <a:t>Creates an EPG called “Web” inside “</a:t>
            </a:r>
            <a:r>
              <a:rPr lang="en-US" sz="1600" dirty="0" err="1" smtClean="0"/>
              <a:t>MyTenant</a:t>
            </a:r>
            <a:r>
              <a:rPr lang="en-US" sz="1600" dirty="0" smtClean="0"/>
              <a:t>”</a:t>
            </a:r>
            <a:endParaRPr lang="en-US" sz="1600" dirty="0"/>
          </a:p>
        </p:txBody>
      </p:sp>
      <p:sp>
        <p:nvSpPr>
          <p:cNvPr id="6" name="TextBox 5"/>
          <p:cNvSpPr txBox="1"/>
          <p:nvPr/>
        </p:nvSpPr>
        <p:spPr>
          <a:xfrm>
            <a:off x="6648366" y="1808480"/>
            <a:ext cx="3638625" cy="338554"/>
          </a:xfrm>
          <a:prstGeom prst="rect">
            <a:avLst/>
          </a:prstGeom>
          <a:noFill/>
        </p:spPr>
        <p:txBody>
          <a:bodyPr wrap="none" rtlCol="0">
            <a:spAutoFit/>
          </a:bodyPr>
          <a:lstStyle/>
          <a:p>
            <a:r>
              <a:rPr lang="en-US" sz="1600" dirty="0" smtClean="0"/>
              <a:t>Adds consumed contract to EPG Web</a:t>
            </a:r>
            <a:endParaRPr lang="en-US" sz="1600" dirty="0"/>
          </a:p>
        </p:txBody>
      </p:sp>
      <p:sp>
        <p:nvSpPr>
          <p:cNvPr id="8" name="TextBox 7"/>
          <p:cNvSpPr txBox="1"/>
          <p:nvPr/>
        </p:nvSpPr>
        <p:spPr>
          <a:xfrm>
            <a:off x="6648366" y="2300563"/>
            <a:ext cx="5022511" cy="2677656"/>
          </a:xfrm>
          <a:prstGeom prst="rect">
            <a:avLst/>
          </a:prstGeom>
          <a:solidFill>
            <a:schemeClr val="bg1">
              <a:lumMod val="95000"/>
            </a:schemeClr>
          </a:solidFill>
        </p:spPr>
        <p:txBody>
          <a:bodyPr wrap="square" rtlCol="0">
            <a:spAutoFit/>
          </a:bodyPr>
          <a:lstStyle/>
          <a:p>
            <a:r>
              <a:rPr lang="de-DE" sz="1400" dirty="0" smtClean="0">
                <a:latin typeface="Courier" charset="0"/>
                <a:ea typeface="Courier" charset="0"/>
                <a:cs typeface="Courier" charset="0"/>
              </a:rPr>
              <a:t>- </a:t>
            </a:r>
            <a:r>
              <a:rPr lang="de-DE" sz="1400" dirty="0" err="1" smtClean="0">
                <a:latin typeface="Courier" charset="0"/>
                <a:ea typeface="Courier" charset="0"/>
                <a:cs typeface="Courier" charset="0"/>
              </a:rPr>
              <a:t>name</a:t>
            </a:r>
            <a:r>
              <a:rPr lang="de-DE" sz="1400" dirty="0">
                <a:latin typeface="Courier" charset="0"/>
                <a:ea typeface="Courier" charset="0"/>
                <a:cs typeface="Courier" charset="0"/>
              </a:rPr>
              <a:t>: </a:t>
            </a:r>
            <a:r>
              <a:rPr lang="de-DE" sz="1400" dirty="0" err="1" smtClean="0">
                <a:latin typeface="Courier" charset="0"/>
                <a:ea typeface="Courier" charset="0"/>
                <a:cs typeface="Courier" charset="0"/>
              </a:rPr>
              <a:t>contract</a:t>
            </a:r>
            <a:r>
              <a:rPr lang="de-DE" sz="1400" dirty="0" smtClean="0">
                <a:latin typeface="Courier" charset="0"/>
                <a:ea typeface="Courier" charset="0"/>
                <a:cs typeface="Courier" charset="0"/>
              </a:rPr>
              <a:t> </a:t>
            </a:r>
            <a:r>
              <a:rPr lang="de-DE" sz="1400" dirty="0" err="1">
                <a:latin typeface="Courier" charset="0"/>
                <a:ea typeface="Courier" charset="0"/>
                <a:cs typeface="Courier" charset="0"/>
              </a:rPr>
              <a:t>for</a:t>
            </a:r>
            <a:r>
              <a:rPr lang="de-DE" sz="1400" dirty="0">
                <a:latin typeface="Courier" charset="0"/>
                <a:ea typeface="Courier" charset="0"/>
                <a:cs typeface="Courier" charset="0"/>
              </a:rPr>
              <a:t> Web-Tier </a:t>
            </a:r>
            <a:r>
              <a:rPr lang="de-DE" sz="1400" dirty="0" err="1">
                <a:latin typeface="Courier" charset="0"/>
                <a:ea typeface="Courier" charset="0"/>
                <a:cs typeface="Courier" charset="0"/>
              </a:rPr>
              <a:t>to</a:t>
            </a:r>
            <a:r>
              <a:rPr lang="de-DE" sz="1400" dirty="0">
                <a:latin typeface="Courier" charset="0"/>
                <a:ea typeface="Courier" charset="0"/>
                <a:cs typeface="Courier" charset="0"/>
              </a:rPr>
              <a:t> </a:t>
            </a:r>
            <a:r>
              <a:rPr lang="de-DE" sz="1400" dirty="0" err="1" smtClean="0">
                <a:latin typeface="Courier" charset="0"/>
                <a:ea typeface="Courier" charset="0"/>
                <a:cs typeface="Courier" charset="0"/>
              </a:rPr>
              <a:t>internet</a:t>
            </a:r>
            <a:r>
              <a:rPr lang="de-DE" sz="1400" dirty="0" smtClean="0">
                <a:latin typeface="Courier" charset="0"/>
                <a:ea typeface="Courier" charset="0"/>
                <a:cs typeface="Courier" charset="0"/>
              </a:rPr>
              <a:t>      </a:t>
            </a:r>
          </a:p>
          <a:p>
            <a:r>
              <a:rPr lang="de-DE" sz="1400" dirty="0" smtClean="0">
                <a:latin typeface="Courier" charset="0"/>
                <a:ea typeface="Courier" charset="0"/>
                <a:cs typeface="Courier" charset="0"/>
              </a:rPr>
              <a:t>  </a:t>
            </a:r>
            <a:r>
              <a:rPr lang="de-DE" sz="1400" b="1" dirty="0" err="1" smtClean="0">
                <a:solidFill>
                  <a:srgbClr val="00B050"/>
                </a:solidFill>
                <a:latin typeface="Courier" charset="0"/>
                <a:ea typeface="Courier" charset="0"/>
                <a:cs typeface="Courier" charset="0"/>
              </a:rPr>
              <a:t>aci_epg_to_contract</a:t>
            </a:r>
            <a:r>
              <a:rPr lang="de-DE" sz="1400" dirty="0">
                <a:latin typeface="Courier" charset="0"/>
                <a:ea typeface="Courier" charset="0"/>
                <a:cs typeface="Courier" charset="0"/>
              </a:rPr>
              <a:t>:        </a:t>
            </a:r>
            <a:endParaRPr lang="de-DE" sz="1400" dirty="0" smtClean="0">
              <a:latin typeface="Courier" charset="0"/>
              <a:ea typeface="Courier" charset="0"/>
              <a:cs typeface="Courier" charset="0"/>
            </a:endParaRPr>
          </a:p>
          <a:p>
            <a:r>
              <a:rPr lang="de-DE" sz="1400" dirty="0" smtClean="0">
                <a:latin typeface="Courier" charset="0"/>
                <a:ea typeface="Courier" charset="0"/>
                <a:cs typeface="Courier" charset="0"/>
              </a:rPr>
              <a:t>    </a:t>
            </a:r>
            <a:r>
              <a:rPr lang="de-DE" sz="1400" dirty="0" err="1" smtClean="0">
                <a:latin typeface="Courier" charset="0"/>
                <a:ea typeface="Courier" charset="0"/>
                <a:cs typeface="Courier" charset="0"/>
              </a:rPr>
              <a:t>hostname</a:t>
            </a:r>
            <a:r>
              <a:rPr lang="de-DE" sz="1400" dirty="0">
                <a:latin typeface="Courier" charset="0"/>
                <a:ea typeface="Courier" charset="0"/>
                <a:cs typeface="Courier" charset="0"/>
              </a:rPr>
              <a:t>: "{{ </a:t>
            </a:r>
            <a:r>
              <a:rPr lang="de-DE" sz="1400" dirty="0" err="1">
                <a:latin typeface="Courier" charset="0"/>
                <a:ea typeface="Courier" charset="0"/>
                <a:cs typeface="Courier" charset="0"/>
              </a:rPr>
              <a:t>inventory_hostname</a:t>
            </a:r>
            <a:r>
              <a:rPr lang="de-DE" sz="1400" dirty="0">
                <a:latin typeface="Courier" charset="0"/>
                <a:ea typeface="Courier" charset="0"/>
                <a:cs typeface="Courier" charset="0"/>
              </a:rPr>
              <a:t> }}"        </a:t>
            </a:r>
            <a:endParaRPr lang="de-DE" sz="1400" dirty="0" smtClean="0">
              <a:latin typeface="Courier" charset="0"/>
              <a:ea typeface="Courier" charset="0"/>
              <a:cs typeface="Courier" charset="0"/>
            </a:endParaRPr>
          </a:p>
          <a:p>
            <a:r>
              <a:rPr lang="de-DE" sz="1400" dirty="0" smtClean="0">
                <a:latin typeface="Courier" charset="0"/>
                <a:ea typeface="Courier" charset="0"/>
                <a:cs typeface="Courier" charset="0"/>
              </a:rPr>
              <a:t>    </a:t>
            </a:r>
            <a:r>
              <a:rPr lang="de-DE" sz="1400" dirty="0" err="1" smtClean="0">
                <a:latin typeface="Courier" charset="0"/>
                <a:ea typeface="Courier" charset="0"/>
                <a:cs typeface="Courier" charset="0"/>
              </a:rPr>
              <a:t>username</a:t>
            </a:r>
            <a:r>
              <a:rPr lang="de-DE" sz="1400" dirty="0">
                <a:latin typeface="Courier" charset="0"/>
                <a:ea typeface="Courier" charset="0"/>
                <a:cs typeface="Courier" charset="0"/>
              </a:rPr>
              <a:t>: "{{ </a:t>
            </a:r>
            <a:r>
              <a:rPr lang="de-DE" sz="1400" dirty="0" err="1">
                <a:latin typeface="Courier" charset="0"/>
                <a:ea typeface="Courier" charset="0"/>
                <a:cs typeface="Courier" charset="0"/>
              </a:rPr>
              <a:t>user</a:t>
            </a:r>
            <a:r>
              <a:rPr lang="de-DE" sz="1400" dirty="0">
                <a:latin typeface="Courier" charset="0"/>
                <a:ea typeface="Courier" charset="0"/>
                <a:cs typeface="Courier" charset="0"/>
              </a:rPr>
              <a:t> }}"        </a:t>
            </a:r>
            <a:endParaRPr lang="de-DE" sz="1400" dirty="0" smtClean="0">
              <a:latin typeface="Courier" charset="0"/>
              <a:ea typeface="Courier" charset="0"/>
              <a:cs typeface="Courier" charset="0"/>
            </a:endParaRPr>
          </a:p>
          <a:p>
            <a:r>
              <a:rPr lang="de-DE" sz="1400" dirty="0" smtClean="0">
                <a:latin typeface="Courier" charset="0"/>
                <a:ea typeface="Courier" charset="0"/>
                <a:cs typeface="Courier" charset="0"/>
              </a:rPr>
              <a:t>    </a:t>
            </a:r>
            <a:r>
              <a:rPr lang="de-DE" sz="1400" dirty="0" err="1" smtClean="0">
                <a:latin typeface="Courier" charset="0"/>
                <a:ea typeface="Courier" charset="0"/>
                <a:cs typeface="Courier" charset="0"/>
              </a:rPr>
              <a:t>password</a:t>
            </a:r>
            <a:r>
              <a:rPr lang="de-DE" sz="1400" dirty="0">
                <a:latin typeface="Courier" charset="0"/>
                <a:ea typeface="Courier" charset="0"/>
                <a:cs typeface="Courier" charset="0"/>
              </a:rPr>
              <a:t>: "{{ pass }}"        </a:t>
            </a:r>
            <a:endParaRPr lang="de-DE" sz="1400" dirty="0" smtClean="0">
              <a:latin typeface="Courier" charset="0"/>
              <a:ea typeface="Courier" charset="0"/>
              <a:cs typeface="Courier" charset="0"/>
            </a:endParaRPr>
          </a:p>
          <a:p>
            <a:r>
              <a:rPr lang="de-DE" sz="1400" dirty="0" smtClean="0">
                <a:latin typeface="Courier" charset="0"/>
                <a:ea typeface="Courier" charset="0"/>
                <a:cs typeface="Courier" charset="0"/>
              </a:rPr>
              <a:t>    </a:t>
            </a:r>
            <a:r>
              <a:rPr lang="de-DE" sz="1400" dirty="0" err="1" smtClean="0">
                <a:latin typeface="Courier" charset="0"/>
                <a:ea typeface="Courier" charset="0"/>
                <a:cs typeface="Courier" charset="0"/>
              </a:rPr>
              <a:t>validate_certs</a:t>
            </a:r>
            <a:r>
              <a:rPr lang="de-DE" sz="1400" dirty="0">
                <a:latin typeface="Courier" charset="0"/>
                <a:ea typeface="Courier" charset="0"/>
                <a:cs typeface="Courier" charset="0"/>
              </a:rPr>
              <a:t>: </a:t>
            </a:r>
            <a:r>
              <a:rPr lang="de-DE" sz="1400" dirty="0" err="1">
                <a:latin typeface="Courier" charset="0"/>
                <a:ea typeface="Courier" charset="0"/>
                <a:cs typeface="Courier" charset="0"/>
              </a:rPr>
              <a:t>False</a:t>
            </a:r>
            <a:r>
              <a:rPr lang="de-DE" sz="1400" dirty="0">
                <a:latin typeface="Courier" charset="0"/>
                <a:ea typeface="Courier" charset="0"/>
                <a:cs typeface="Courier" charset="0"/>
              </a:rPr>
              <a:t>        </a:t>
            </a:r>
            <a:endParaRPr lang="de-DE" sz="1400" dirty="0" smtClean="0">
              <a:latin typeface="Courier" charset="0"/>
              <a:ea typeface="Courier" charset="0"/>
              <a:cs typeface="Courier" charset="0"/>
            </a:endParaRPr>
          </a:p>
          <a:p>
            <a:r>
              <a:rPr lang="de-DE" sz="1400" dirty="0">
                <a:latin typeface="Courier" charset="0"/>
                <a:ea typeface="Courier" charset="0"/>
                <a:cs typeface="Courier" charset="0"/>
              </a:rPr>
              <a:t> </a:t>
            </a:r>
            <a:r>
              <a:rPr lang="de-DE" sz="1400" dirty="0" smtClean="0">
                <a:latin typeface="Courier" charset="0"/>
                <a:ea typeface="Courier" charset="0"/>
                <a:cs typeface="Courier" charset="0"/>
              </a:rPr>
              <a:t>   </a:t>
            </a:r>
            <a:r>
              <a:rPr lang="de-DE" sz="1400" dirty="0" err="1" smtClean="0">
                <a:latin typeface="Courier" charset="0"/>
                <a:ea typeface="Courier" charset="0"/>
                <a:cs typeface="Courier" charset="0"/>
              </a:rPr>
              <a:t>state</a:t>
            </a:r>
            <a:r>
              <a:rPr lang="de-DE" sz="1400" dirty="0">
                <a:latin typeface="Courier" charset="0"/>
                <a:ea typeface="Courier" charset="0"/>
                <a:cs typeface="Courier" charset="0"/>
              </a:rPr>
              <a:t>: </a:t>
            </a:r>
            <a:r>
              <a:rPr lang="de-DE" sz="1400" b="1" dirty="0" err="1">
                <a:solidFill>
                  <a:srgbClr val="00B050"/>
                </a:solidFill>
                <a:latin typeface="Courier" charset="0"/>
                <a:ea typeface="Courier" charset="0"/>
                <a:cs typeface="Courier" charset="0"/>
              </a:rPr>
              <a:t>present</a:t>
            </a:r>
            <a:endParaRPr lang="de-DE" sz="1400" b="1" dirty="0">
              <a:solidFill>
                <a:srgbClr val="00B050"/>
              </a:solidFill>
              <a:latin typeface="Courier" charset="0"/>
              <a:ea typeface="Courier" charset="0"/>
              <a:cs typeface="Courier" charset="0"/>
            </a:endParaRPr>
          </a:p>
          <a:p>
            <a:r>
              <a:rPr lang="de-DE" sz="1400" dirty="0">
                <a:latin typeface="Courier" charset="0"/>
                <a:ea typeface="Courier" charset="0"/>
                <a:cs typeface="Courier" charset="0"/>
              </a:rPr>
              <a:t>    </a:t>
            </a:r>
            <a:r>
              <a:rPr lang="de-DE" sz="1400" dirty="0" err="1">
                <a:latin typeface="Courier" charset="0"/>
                <a:ea typeface="Courier" charset="0"/>
                <a:cs typeface="Courier" charset="0"/>
              </a:rPr>
              <a:t>tenant</a:t>
            </a:r>
            <a:r>
              <a:rPr lang="de-DE" sz="1400" dirty="0">
                <a:latin typeface="Courier" charset="0"/>
                <a:ea typeface="Courier" charset="0"/>
                <a:cs typeface="Courier" charset="0"/>
              </a:rPr>
              <a:t>: “</a:t>
            </a:r>
            <a:r>
              <a:rPr lang="de-DE" sz="1400" dirty="0" err="1">
                <a:latin typeface="Courier" charset="0"/>
                <a:ea typeface="Courier" charset="0"/>
                <a:cs typeface="Courier" charset="0"/>
              </a:rPr>
              <a:t>MyTenant</a:t>
            </a:r>
            <a:r>
              <a:rPr lang="de-DE" sz="1400" dirty="0">
                <a:latin typeface="Courier" charset="0"/>
                <a:ea typeface="Courier" charset="0"/>
                <a:cs typeface="Courier" charset="0"/>
              </a:rPr>
              <a:t>“</a:t>
            </a:r>
          </a:p>
          <a:p>
            <a:r>
              <a:rPr lang="de-DE" sz="1400" b="1" dirty="0">
                <a:solidFill>
                  <a:srgbClr val="00B050"/>
                </a:solidFill>
                <a:latin typeface="Courier" charset="0"/>
                <a:ea typeface="Courier" charset="0"/>
                <a:cs typeface="Courier" charset="0"/>
              </a:rPr>
              <a:t>    </a:t>
            </a:r>
            <a:r>
              <a:rPr lang="de-DE" sz="1400" b="1" dirty="0" err="1">
                <a:solidFill>
                  <a:srgbClr val="00B050"/>
                </a:solidFill>
                <a:latin typeface="Courier" charset="0"/>
                <a:ea typeface="Courier" charset="0"/>
                <a:cs typeface="Courier" charset="0"/>
              </a:rPr>
              <a:t>epg</a:t>
            </a:r>
            <a:r>
              <a:rPr lang="de-DE" sz="1400" b="1" dirty="0">
                <a:solidFill>
                  <a:srgbClr val="00B050"/>
                </a:solidFill>
                <a:latin typeface="Courier" charset="0"/>
                <a:ea typeface="Courier" charset="0"/>
                <a:cs typeface="Courier" charset="0"/>
              </a:rPr>
              <a:t>: "Web“</a:t>
            </a:r>
          </a:p>
          <a:p>
            <a:r>
              <a:rPr lang="de-DE" sz="1400" dirty="0">
                <a:latin typeface="Courier" charset="0"/>
                <a:ea typeface="Courier" charset="0"/>
                <a:cs typeface="Courier" charset="0"/>
              </a:rPr>
              <a:t>    </a:t>
            </a:r>
            <a:r>
              <a:rPr lang="de-DE" sz="1400" dirty="0" err="1">
                <a:latin typeface="Courier" charset="0"/>
                <a:ea typeface="Courier" charset="0"/>
                <a:cs typeface="Courier" charset="0"/>
              </a:rPr>
              <a:t>ap</a:t>
            </a:r>
            <a:r>
              <a:rPr lang="de-DE" sz="1400" dirty="0">
                <a:latin typeface="Courier" charset="0"/>
                <a:ea typeface="Courier" charset="0"/>
                <a:cs typeface="Courier" charset="0"/>
              </a:rPr>
              <a:t>: “</a:t>
            </a:r>
            <a:r>
              <a:rPr lang="de-DE" sz="1400" dirty="0" err="1">
                <a:latin typeface="Courier" charset="0"/>
                <a:ea typeface="Courier" charset="0"/>
                <a:cs typeface="Courier" charset="0"/>
              </a:rPr>
              <a:t>MyApp</a:t>
            </a:r>
            <a:r>
              <a:rPr lang="de-DE" sz="1400" dirty="0">
                <a:latin typeface="Courier" charset="0"/>
                <a:ea typeface="Courier" charset="0"/>
                <a:cs typeface="Courier" charset="0"/>
              </a:rPr>
              <a:t>“        </a:t>
            </a:r>
            <a:endParaRPr lang="de-DE" sz="1400" dirty="0" smtClean="0">
              <a:latin typeface="Courier" charset="0"/>
              <a:ea typeface="Courier" charset="0"/>
              <a:cs typeface="Courier" charset="0"/>
            </a:endParaRPr>
          </a:p>
          <a:p>
            <a:r>
              <a:rPr lang="de-DE" sz="1400" b="1" dirty="0">
                <a:solidFill>
                  <a:srgbClr val="00B050"/>
                </a:solidFill>
                <a:latin typeface="Courier" charset="0"/>
                <a:ea typeface="Courier" charset="0"/>
                <a:cs typeface="Courier" charset="0"/>
              </a:rPr>
              <a:t> </a:t>
            </a:r>
            <a:r>
              <a:rPr lang="de-DE" sz="1400" b="1" dirty="0" smtClean="0">
                <a:solidFill>
                  <a:srgbClr val="00B050"/>
                </a:solidFill>
                <a:latin typeface="Courier" charset="0"/>
                <a:ea typeface="Courier" charset="0"/>
                <a:cs typeface="Courier" charset="0"/>
              </a:rPr>
              <a:t>   </a:t>
            </a:r>
            <a:r>
              <a:rPr lang="de-DE" sz="1400" b="1" dirty="0" err="1" smtClean="0">
                <a:solidFill>
                  <a:srgbClr val="00B050"/>
                </a:solidFill>
                <a:latin typeface="Courier" charset="0"/>
                <a:ea typeface="Courier" charset="0"/>
                <a:cs typeface="Courier" charset="0"/>
              </a:rPr>
              <a:t>contract_type</a:t>
            </a:r>
            <a:r>
              <a:rPr lang="de-DE" sz="1400" b="1" dirty="0">
                <a:solidFill>
                  <a:srgbClr val="00B050"/>
                </a:solidFill>
                <a:latin typeface="Courier" charset="0"/>
                <a:ea typeface="Courier" charset="0"/>
                <a:cs typeface="Courier" charset="0"/>
              </a:rPr>
              <a:t>: </a:t>
            </a:r>
            <a:r>
              <a:rPr lang="de-DE" sz="1400" b="1" dirty="0" err="1">
                <a:solidFill>
                  <a:srgbClr val="00B050"/>
                </a:solidFill>
                <a:latin typeface="Courier" charset="0"/>
                <a:ea typeface="Courier" charset="0"/>
                <a:cs typeface="Courier" charset="0"/>
              </a:rPr>
              <a:t>consumer</a:t>
            </a:r>
            <a:r>
              <a:rPr lang="de-DE" sz="1400" b="1" dirty="0">
                <a:solidFill>
                  <a:srgbClr val="00B050"/>
                </a:solidFill>
                <a:latin typeface="Courier" charset="0"/>
                <a:ea typeface="Courier" charset="0"/>
                <a:cs typeface="Courier" charset="0"/>
              </a:rPr>
              <a:t>        </a:t>
            </a:r>
            <a:endParaRPr lang="de-DE" sz="1400" b="1" dirty="0" smtClean="0">
              <a:solidFill>
                <a:srgbClr val="00B050"/>
              </a:solidFill>
              <a:latin typeface="Courier" charset="0"/>
              <a:ea typeface="Courier" charset="0"/>
              <a:cs typeface="Courier" charset="0"/>
            </a:endParaRPr>
          </a:p>
          <a:p>
            <a:r>
              <a:rPr lang="de-DE" sz="1400" b="1" dirty="0" smtClean="0">
                <a:solidFill>
                  <a:srgbClr val="00B050"/>
                </a:solidFill>
                <a:latin typeface="Courier" charset="0"/>
                <a:ea typeface="Courier" charset="0"/>
                <a:cs typeface="Courier" charset="0"/>
              </a:rPr>
              <a:t>    </a:t>
            </a:r>
            <a:r>
              <a:rPr lang="de-DE" sz="1400" b="1" dirty="0" err="1" smtClean="0">
                <a:solidFill>
                  <a:srgbClr val="00B050"/>
                </a:solidFill>
                <a:latin typeface="Courier" charset="0"/>
                <a:ea typeface="Courier" charset="0"/>
                <a:cs typeface="Courier" charset="0"/>
              </a:rPr>
              <a:t>contract</a:t>
            </a:r>
            <a:r>
              <a:rPr lang="de-DE" sz="1400" b="1" dirty="0">
                <a:solidFill>
                  <a:srgbClr val="00B050"/>
                </a:solidFill>
                <a:latin typeface="Courier" charset="0"/>
                <a:ea typeface="Courier" charset="0"/>
                <a:cs typeface="Courier" charset="0"/>
              </a:rPr>
              <a:t>: </a:t>
            </a:r>
            <a:r>
              <a:rPr lang="de-DE" sz="1400" b="1" dirty="0" smtClean="0">
                <a:solidFill>
                  <a:srgbClr val="00B050"/>
                </a:solidFill>
                <a:latin typeface="Courier" charset="0"/>
                <a:ea typeface="Courier" charset="0"/>
                <a:cs typeface="Courier" charset="0"/>
              </a:rPr>
              <a:t>“</a:t>
            </a:r>
            <a:r>
              <a:rPr lang="de-DE" sz="1400" b="1" dirty="0" err="1" smtClean="0">
                <a:solidFill>
                  <a:srgbClr val="00B050"/>
                </a:solidFill>
                <a:latin typeface="Courier" charset="0"/>
                <a:ea typeface="Courier" charset="0"/>
                <a:cs typeface="Courier" charset="0"/>
              </a:rPr>
              <a:t>Allow</a:t>
            </a:r>
            <a:r>
              <a:rPr lang="de-DE" sz="1400" b="1" dirty="0" smtClean="0">
                <a:solidFill>
                  <a:srgbClr val="00B050"/>
                </a:solidFill>
                <a:latin typeface="Courier" charset="0"/>
                <a:ea typeface="Courier" charset="0"/>
                <a:cs typeface="Courier" charset="0"/>
              </a:rPr>
              <a:t>-Internet“</a:t>
            </a:r>
            <a:endParaRPr lang="en-US" sz="1400" b="1" dirty="0">
              <a:solidFill>
                <a:srgbClr val="00B050"/>
              </a:solidFill>
              <a:latin typeface="Courier" charset="0"/>
              <a:ea typeface="Courier" charset="0"/>
              <a:cs typeface="Courier" charset="0"/>
            </a:endParaRPr>
          </a:p>
        </p:txBody>
      </p:sp>
    </p:spTree>
    <p:extLst>
      <p:ext uri="{BB962C8B-B14F-4D97-AF65-F5344CB8AC3E}">
        <p14:creationId xmlns:p14="http://schemas.microsoft.com/office/powerpoint/2010/main" val="46336237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(new) </a:t>
            </a:r>
            <a:r>
              <a:rPr lang="en-US" dirty="0" err="1" smtClean="0"/>
              <a:t>Ansible</a:t>
            </a:r>
            <a:r>
              <a:rPr lang="en-US" dirty="0" smtClean="0"/>
              <a:t> Galaxy roles for ACI</a:t>
            </a:r>
            <a:endParaRPr lang="nl-BE" dirty="0"/>
          </a:p>
        </p:txBody>
      </p:sp>
      <p:sp>
        <p:nvSpPr>
          <p:cNvPr id="3" name="Content Placeholder 2"/>
          <p:cNvSpPr>
            <a:spLocks noGrp="1"/>
          </p:cNvSpPr>
          <p:nvPr>
            <p:ph idx="1"/>
          </p:nvPr>
        </p:nvSpPr>
        <p:spPr/>
        <p:txBody>
          <a:bodyPr/>
          <a:lstStyle/>
          <a:p>
            <a:r>
              <a:rPr lang="en-US" dirty="0" smtClean="0"/>
              <a:t>This role takes a different approach than what we’ve seen so far</a:t>
            </a:r>
          </a:p>
          <a:p>
            <a:r>
              <a:rPr lang="en-US" dirty="0" smtClean="0"/>
              <a:t>It strives to keep roles super simple, while pushing the configuration details to the inventory</a:t>
            </a:r>
          </a:p>
          <a:p>
            <a:r>
              <a:rPr lang="en-US" dirty="0" smtClean="0"/>
              <a:t>Let’s take a look .. Install the Galaxy role first</a:t>
            </a:r>
            <a:endParaRPr lang="en-US" dirty="0"/>
          </a:p>
          <a:p>
            <a:endParaRPr lang="en-US" dirty="0" smtClean="0"/>
          </a:p>
          <a:p>
            <a:endParaRPr lang="en-US" dirty="0"/>
          </a:p>
          <a:p>
            <a:r>
              <a:rPr lang="en-US" dirty="0" smtClean="0"/>
              <a:t>Let’s examine the directory where it installed:	</a:t>
            </a:r>
            <a:endParaRPr lang="nl-BE" dirty="0"/>
          </a:p>
        </p:txBody>
      </p:sp>
      <p:pic>
        <p:nvPicPr>
          <p:cNvPr id="4" name="Picture 3"/>
          <p:cNvPicPr>
            <a:picLocks noChangeAspect="1"/>
          </p:cNvPicPr>
          <p:nvPr/>
        </p:nvPicPr>
        <p:blipFill>
          <a:blip r:embed="rId2"/>
          <a:stretch>
            <a:fillRect/>
          </a:stretch>
        </p:blipFill>
        <p:spPr>
          <a:xfrm>
            <a:off x="1170673" y="2909970"/>
            <a:ext cx="7927199" cy="846483"/>
          </a:xfrm>
          <a:prstGeom prst="rect">
            <a:avLst/>
          </a:prstGeom>
        </p:spPr>
      </p:pic>
      <p:pic>
        <p:nvPicPr>
          <p:cNvPr id="5" name="Picture 4"/>
          <p:cNvPicPr>
            <a:picLocks noChangeAspect="1"/>
          </p:cNvPicPr>
          <p:nvPr/>
        </p:nvPicPr>
        <p:blipFill>
          <a:blip r:embed="rId3"/>
          <a:stretch>
            <a:fillRect/>
          </a:stretch>
        </p:blipFill>
        <p:spPr>
          <a:xfrm>
            <a:off x="1170673" y="4360152"/>
            <a:ext cx="5293553" cy="2238356"/>
          </a:xfrm>
          <a:prstGeom prst="rect">
            <a:avLst/>
          </a:prstGeom>
        </p:spPr>
      </p:pic>
    </p:spTree>
    <p:extLst>
      <p:ext uri="{BB962C8B-B14F-4D97-AF65-F5344CB8AC3E}">
        <p14:creationId xmlns:p14="http://schemas.microsoft.com/office/powerpoint/2010/main" val="2125629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r>
              <a:rPr lang="en-US" dirty="0" smtClean="0"/>
              <a:t> 101: inventory and ad-hoc commands</a:t>
            </a:r>
            <a:endParaRPr lang="nl-BE" dirty="0"/>
          </a:p>
        </p:txBody>
      </p:sp>
      <p:sp>
        <p:nvSpPr>
          <p:cNvPr id="3" name="Content Placeholder 2"/>
          <p:cNvSpPr>
            <a:spLocks noGrp="1"/>
          </p:cNvSpPr>
          <p:nvPr>
            <p:ph idx="1"/>
          </p:nvPr>
        </p:nvSpPr>
        <p:spPr/>
        <p:txBody>
          <a:bodyPr>
            <a:normAutofit/>
          </a:bodyPr>
          <a:lstStyle/>
          <a:p>
            <a:r>
              <a:rPr lang="en-US" dirty="0" smtClean="0"/>
              <a:t>Here’s an actual inventory file with four groups of targets</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Running an ad-hoc command against a group is as simple as this:</a:t>
            </a:r>
          </a:p>
        </p:txBody>
      </p:sp>
      <p:sp>
        <p:nvSpPr>
          <p:cNvPr id="6" name="TextBox 5"/>
          <p:cNvSpPr txBox="1"/>
          <p:nvPr/>
        </p:nvSpPr>
        <p:spPr>
          <a:xfrm>
            <a:off x="6176365" y="5075123"/>
            <a:ext cx="495956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smtClean="0"/>
              <a:t>We could easily reboot all servers labeled [everyone] for instance. Ad-hoc commands are very useful! The ‘command’ module is used by default, you provide </a:t>
            </a:r>
            <a:r>
              <a:rPr lang="en-US" dirty="0" err="1" smtClean="0"/>
              <a:t>args</a:t>
            </a:r>
            <a:r>
              <a:rPr lang="en-US" dirty="0" smtClean="0"/>
              <a:t> using the –a flag.</a:t>
            </a:r>
            <a:endParaRPr lang="nl-BE" dirty="0"/>
          </a:p>
        </p:txBody>
      </p:sp>
      <p:sp>
        <p:nvSpPr>
          <p:cNvPr id="7" name="TextBox 6"/>
          <p:cNvSpPr txBox="1"/>
          <p:nvPr/>
        </p:nvSpPr>
        <p:spPr>
          <a:xfrm>
            <a:off x="4565944" y="2119470"/>
            <a:ext cx="5135174" cy="92333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smtClean="0"/>
              <a:t>If you don’t use the –</a:t>
            </a:r>
            <a:r>
              <a:rPr lang="en-US" dirty="0" err="1" smtClean="0"/>
              <a:t>i</a:t>
            </a:r>
            <a:r>
              <a:rPr lang="en-US" dirty="0" smtClean="0"/>
              <a:t> option when running </a:t>
            </a:r>
            <a:r>
              <a:rPr lang="en-US" dirty="0" err="1" smtClean="0"/>
              <a:t>Ansible</a:t>
            </a:r>
            <a:r>
              <a:rPr lang="en-US" dirty="0" smtClean="0"/>
              <a:t>, hosts are specified in </a:t>
            </a:r>
            <a:r>
              <a:rPr lang="nl-BE" dirty="0"/>
              <a:t>/</a:t>
            </a:r>
            <a:r>
              <a:rPr lang="nl-BE" dirty="0" smtClean="0"/>
              <a:t>etc/ansible/hosts. When using the –i flag, Ansible can use a local inventory file.</a:t>
            </a:r>
            <a:endParaRPr lang="nl-BE" dirty="0"/>
          </a:p>
        </p:txBody>
      </p:sp>
      <p:grpSp>
        <p:nvGrpSpPr>
          <p:cNvPr id="13" name="Group 12"/>
          <p:cNvGrpSpPr/>
          <p:nvPr/>
        </p:nvGrpSpPr>
        <p:grpSpPr>
          <a:xfrm>
            <a:off x="838200" y="1770112"/>
            <a:ext cx="4857750" cy="4610026"/>
            <a:chOff x="838200" y="1770112"/>
            <a:chExt cx="4857750" cy="4610026"/>
          </a:xfrm>
        </p:grpSpPr>
        <p:pic>
          <p:nvPicPr>
            <p:cNvPr id="4" name="Picture 3"/>
            <p:cNvPicPr>
              <a:picLocks noChangeAspect="1"/>
            </p:cNvPicPr>
            <p:nvPr/>
          </p:nvPicPr>
          <p:blipFill>
            <a:blip r:embed="rId2"/>
            <a:stretch>
              <a:fillRect/>
            </a:stretch>
          </p:blipFill>
          <p:spPr>
            <a:xfrm>
              <a:off x="838200" y="1770112"/>
              <a:ext cx="2952750" cy="2590800"/>
            </a:xfrm>
            <a:prstGeom prst="rect">
              <a:avLst/>
            </a:prstGeom>
          </p:spPr>
        </p:pic>
        <p:pic>
          <p:nvPicPr>
            <p:cNvPr id="5" name="Picture 4"/>
            <p:cNvPicPr>
              <a:picLocks noChangeAspect="1"/>
            </p:cNvPicPr>
            <p:nvPr/>
          </p:nvPicPr>
          <p:blipFill>
            <a:blip r:embed="rId3"/>
            <a:stretch>
              <a:fillRect/>
            </a:stretch>
          </p:blipFill>
          <p:spPr>
            <a:xfrm>
              <a:off x="838200" y="4970438"/>
              <a:ext cx="4857750" cy="1409700"/>
            </a:xfrm>
            <a:prstGeom prst="rect">
              <a:avLst/>
            </a:prstGeom>
          </p:spPr>
        </p:pic>
        <p:sp>
          <p:nvSpPr>
            <p:cNvPr id="12" name="Freeform 11"/>
            <p:cNvSpPr/>
            <p:nvPr/>
          </p:nvSpPr>
          <p:spPr>
            <a:xfrm>
              <a:off x="1652954" y="1980164"/>
              <a:ext cx="2892669" cy="3022659"/>
            </a:xfrm>
            <a:custGeom>
              <a:avLst/>
              <a:gdLst>
                <a:gd name="connsiteX0" fmla="*/ 0 w 2892669"/>
                <a:gd name="connsiteY0" fmla="*/ 165159 h 3022659"/>
                <a:gd name="connsiteX1" fmla="*/ 2286000 w 2892669"/>
                <a:gd name="connsiteY1" fmla="*/ 314628 h 3022659"/>
                <a:gd name="connsiteX2" fmla="*/ 2892669 w 2892669"/>
                <a:gd name="connsiteY2" fmla="*/ 3022659 h 3022659"/>
              </a:gdLst>
              <a:ahLst/>
              <a:cxnLst>
                <a:cxn ang="0">
                  <a:pos x="connsiteX0" y="connsiteY0"/>
                </a:cxn>
                <a:cxn ang="0">
                  <a:pos x="connsiteX1" y="connsiteY1"/>
                </a:cxn>
                <a:cxn ang="0">
                  <a:pos x="connsiteX2" y="connsiteY2"/>
                </a:cxn>
              </a:cxnLst>
              <a:rect l="l" t="t" r="r" b="b"/>
              <a:pathLst>
                <a:path w="2892669" h="3022659">
                  <a:moveTo>
                    <a:pt x="0" y="165159"/>
                  </a:moveTo>
                  <a:cubicBezTo>
                    <a:pt x="901944" y="1768"/>
                    <a:pt x="1803889" y="-161622"/>
                    <a:pt x="2286000" y="314628"/>
                  </a:cubicBezTo>
                  <a:cubicBezTo>
                    <a:pt x="2768111" y="790878"/>
                    <a:pt x="2830390" y="1906768"/>
                    <a:pt x="2892669" y="302265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nl-BE"/>
            </a:p>
          </p:txBody>
        </p:sp>
      </p:grpSp>
    </p:spTree>
    <p:extLst>
      <p:ext uri="{BB962C8B-B14F-4D97-AF65-F5344CB8AC3E}">
        <p14:creationId xmlns:p14="http://schemas.microsoft.com/office/powerpoint/2010/main" val="88322422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look at the samples</a:t>
            </a:r>
            <a:endParaRPr lang="nl-BE" dirty="0"/>
          </a:p>
        </p:txBody>
      </p:sp>
      <p:sp>
        <p:nvSpPr>
          <p:cNvPr id="3" name="Content Placeholder 2"/>
          <p:cNvSpPr>
            <a:spLocks noGrp="1"/>
          </p:cNvSpPr>
          <p:nvPr>
            <p:ph idx="1"/>
          </p:nvPr>
        </p:nvSpPr>
        <p:spPr>
          <a:xfrm>
            <a:off x="838200" y="1262743"/>
            <a:ext cx="4079789" cy="4914220"/>
          </a:xfrm>
        </p:spPr>
        <p:txBody>
          <a:bodyPr>
            <a:normAutofit/>
          </a:bodyPr>
          <a:lstStyle/>
          <a:p>
            <a:r>
              <a:rPr lang="en-US" dirty="0" smtClean="0"/>
              <a:t>The inventory is quite different from what we’ve seen so far</a:t>
            </a:r>
          </a:p>
          <a:p>
            <a:r>
              <a:rPr lang="en-US" dirty="0" smtClean="0"/>
              <a:t>The philosophy here is that you describe all the intent in the inventory, while keeping the playbooks virtually similar for all environments (meaning my playbook will likely work on your fabric)</a:t>
            </a:r>
          </a:p>
          <a:p>
            <a:r>
              <a:rPr lang="en-US" dirty="0" smtClean="0"/>
              <a:t>You can literally setup ACI from scratch using this </a:t>
            </a:r>
            <a:r>
              <a:rPr lang="en-US" dirty="0" err="1" smtClean="0"/>
              <a:t>Ansible</a:t>
            </a:r>
            <a:r>
              <a:rPr lang="en-US" dirty="0" smtClean="0"/>
              <a:t> role</a:t>
            </a:r>
            <a:endParaRPr lang="nl-BE" dirty="0"/>
          </a:p>
        </p:txBody>
      </p:sp>
      <p:pic>
        <p:nvPicPr>
          <p:cNvPr id="4" name="Picture 3"/>
          <p:cNvPicPr>
            <a:picLocks noChangeAspect="1"/>
          </p:cNvPicPr>
          <p:nvPr/>
        </p:nvPicPr>
        <p:blipFill>
          <a:blip r:embed="rId2"/>
          <a:stretch>
            <a:fillRect/>
          </a:stretch>
        </p:blipFill>
        <p:spPr>
          <a:xfrm>
            <a:off x="5245443" y="179172"/>
            <a:ext cx="2781480" cy="6481119"/>
          </a:xfrm>
          <a:prstGeom prst="rect">
            <a:avLst/>
          </a:prstGeom>
        </p:spPr>
      </p:pic>
      <p:pic>
        <p:nvPicPr>
          <p:cNvPr id="5" name="Picture 4"/>
          <p:cNvPicPr>
            <a:picLocks noChangeAspect="1"/>
          </p:cNvPicPr>
          <p:nvPr/>
        </p:nvPicPr>
        <p:blipFill>
          <a:blip r:embed="rId3"/>
          <a:stretch>
            <a:fillRect/>
          </a:stretch>
        </p:blipFill>
        <p:spPr>
          <a:xfrm>
            <a:off x="8683584" y="179172"/>
            <a:ext cx="3167339" cy="6491090"/>
          </a:xfrm>
          <a:prstGeom prst="rect">
            <a:avLst/>
          </a:prstGeom>
        </p:spPr>
      </p:pic>
    </p:spTree>
    <p:extLst>
      <p:ext uri="{BB962C8B-B14F-4D97-AF65-F5344CB8AC3E}">
        <p14:creationId xmlns:p14="http://schemas.microsoft.com/office/powerpoint/2010/main" val="38895400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the playbook?</a:t>
            </a:r>
            <a:endParaRPr lang="nl-BE" dirty="0"/>
          </a:p>
        </p:txBody>
      </p:sp>
      <p:sp>
        <p:nvSpPr>
          <p:cNvPr id="3" name="Content Placeholder 2"/>
          <p:cNvSpPr>
            <a:spLocks noGrp="1"/>
          </p:cNvSpPr>
          <p:nvPr>
            <p:ph idx="1"/>
          </p:nvPr>
        </p:nvSpPr>
        <p:spPr/>
        <p:txBody>
          <a:bodyPr/>
          <a:lstStyle/>
          <a:p>
            <a:r>
              <a:rPr lang="en-US" dirty="0" smtClean="0"/>
              <a:t>Here’s the sample:</a:t>
            </a:r>
          </a:p>
          <a:p>
            <a:endParaRPr lang="en-US" dirty="0"/>
          </a:p>
          <a:p>
            <a:endParaRPr lang="en-US" dirty="0" smtClean="0"/>
          </a:p>
          <a:p>
            <a:endParaRPr lang="en-US" dirty="0"/>
          </a:p>
          <a:p>
            <a:endParaRPr lang="en-US" dirty="0" smtClean="0"/>
          </a:p>
          <a:p>
            <a:r>
              <a:rPr lang="en-US" dirty="0" smtClean="0"/>
              <a:t>And that’s it! As we wrote previously, all </a:t>
            </a:r>
            <a:r>
              <a:rPr lang="en-US" dirty="0" err="1" smtClean="0"/>
              <a:t>config</a:t>
            </a:r>
            <a:r>
              <a:rPr lang="en-US" dirty="0" smtClean="0"/>
              <a:t> data resides in the inventory</a:t>
            </a:r>
          </a:p>
          <a:p>
            <a:r>
              <a:rPr lang="en-US" dirty="0" smtClean="0"/>
              <a:t>Behind the scenes, this role uses the REST API of APIC</a:t>
            </a:r>
            <a:endParaRPr lang="nl-BE" dirty="0"/>
          </a:p>
        </p:txBody>
      </p:sp>
      <p:pic>
        <p:nvPicPr>
          <p:cNvPr id="4" name="Picture 3"/>
          <p:cNvPicPr>
            <a:picLocks noChangeAspect="1"/>
          </p:cNvPicPr>
          <p:nvPr/>
        </p:nvPicPr>
        <p:blipFill>
          <a:blip r:embed="rId2"/>
          <a:stretch>
            <a:fillRect/>
          </a:stretch>
        </p:blipFill>
        <p:spPr>
          <a:xfrm>
            <a:off x="1168356" y="1827255"/>
            <a:ext cx="2886075" cy="1485900"/>
          </a:xfrm>
          <a:prstGeom prst="rect">
            <a:avLst/>
          </a:prstGeom>
        </p:spPr>
      </p:pic>
    </p:spTree>
    <p:extLst>
      <p:ext uri="{BB962C8B-B14F-4D97-AF65-F5344CB8AC3E}">
        <p14:creationId xmlns:p14="http://schemas.microsoft.com/office/powerpoint/2010/main" val="28440875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test this</a:t>
            </a:r>
            <a:endParaRPr lang="nl-BE" dirty="0"/>
          </a:p>
        </p:txBody>
      </p:sp>
      <p:sp>
        <p:nvSpPr>
          <p:cNvPr id="3" name="Content Placeholder 2"/>
          <p:cNvSpPr>
            <a:spLocks noGrp="1"/>
          </p:cNvSpPr>
          <p:nvPr>
            <p:ph idx="1"/>
          </p:nvPr>
        </p:nvSpPr>
        <p:spPr>
          <a:xfrm>
            <a:off x="838200" y="1262743"/>
            <a:ext cx="4864443" cy="4914220"/>
          </a:xfrm>
        </p:spPr>
        <p:txBody>
          <a:bodyPr/>
          <a:lstStyle/>
          <a:p>
            <a:r>
              <a:rPr lang="en-US" dirty="0" smtClean="0"/>
              <a:t>Create a simple inventory file first</a:t>
            </a:r>
          </a:p>
          <a:p>
            <a:r>
              <a:rPr lang="en-US" dirty="0" smtClean="0"/>
              <a:t>Pay attention to the indentation!</a:t>
            </a:r>
          </a:p>
          <a:p>
            <a:r>
              <a:rPr lang="en-US" dirty="0" smtClean="0"/>
              <a:t>As you can see, you need to respect ACI’s object hierarchy</a:t>
            </a:r>
          </a:p>
          <a:p>
            <a:r>
              <a:rPr lang="en-US" dirty="0" smtClean="0"/>
              <a:t>Create this inventory file in the directory where you installed the ACI Galaxy role by the way</a:t>
            </a:r>
            <a:endParaRPr lang="nl-BE" dirty="0"/>
          </a:p>
        </p:txBody>
      </p:sp>
      <p:sp>
        <p:nvSpPr>
          <p:cNvPr id="5" name="Rectangle 4"/>
          <p:cNvSpPr/>
          <p:nvPr/>
        </p:nvSpPr>
        <p:spPr>
          <a:xfrm>
            <a:off x="5951838" y="55909"/>
            <a:ext cx="2839994" cy="674030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nl-BE" sz="800" dirty="0">
                <a:solidFill>
                  <a:prstClr val="black"/>
                </a:solidFill>
                <a:latin typeface="Lucida Console" panose="020B0609040504020204" pitchFamily="49" charset="0"/>
              </a:rPr>
              <a:t>fabric01:</a:t>
            </a:r>
          </a:p>
          <a:p>
            <a:r>
              <a:rPr lang="nl-BE" sz="800" dirty="0">
                <a:solidFill>
                  <a:prstClr val="black"/>
                </a:solidFill>
                <a:latin typeface="Lucida Console" panose="020B0609040504020204" pitchFamily="49" charset="0"/>
              </a:rPr>
              <a:t> hosts:</a:t>
            </a:r>
          </a:p>
          <a:p>
            <a:r>
              <a:rPr lang="nl-BE" sz="800" dirty="0">
                <a:solidFill>
                  <a:prstClr val="black"/>
                </a:solidFill>
                <a:latin typeface="Lucida Console" panose="020B0609040504020204" pitchFamily="49" charset="0"/>
              </a:rPr>
              <a:t>    apic1:</a:t>
            </a:r>
          </a:p>
          <a:p>
            <a:r>
              <a:rPr lang="nl-BE" sz="800" dirty="0">
                <a:solidFill>
                  <a:prstClr val="black"/>
                </a:solidFill>
                <a:latin typeface="Lucida Console" panose="020B0609040504020204" pitchFamily="49" charset="0"/>
              </a:rPr>
              <a:t>      apic_host: 10.48.58.5</a:t>
            </a:r>
          </a:p>
          <a:p>
            <a:r>
              <a:rPr lang="nl-BE" sz="800" dirty="0">
                <a:solidFill>
                  <a:prstClr val="black"/>
                </a:solidFill>
                <a:latin typeface="Lucida Console" panose="020B0609040504020204" pitchFamily="49" charset="0"/>
              </a:rPr>
              <a:t>      apic_username: sdn</a:t>
            </a:r>
          </a:p>
          <a:p>
            <a:r>
              <a:rPr lang="nl-BE" sz="800" dirty="0">
                <a:solidFill>
                  <a:prstClr val="black"/>
                </a:solidFill>
                <a:latin typeface="Lucida Console" panose="020B0609040504020204" pitchFamily="49" charset="0"/>
              </a:rPr>
              <a:t>      apic_password: cisco</a:t>
            </a:r>
          </a:p>
          <a:p>
            <a:r>
              <a:rPr lang="nl-BE" sz="800" dirty="0">
                <a:solidFill>
                  <a:prstClr val="black"/>
                </a:solidFill>
                <a:latin typeface="Lucida Console" panose="020B0609040504020204" pitchFamily="49" charset="0"/>
              </a:rPr>
              <a:t> vars:</a:t>
            </a:r>
          </a:p>
          <a:p>
            <a:r>
              <a:rPr lang="nl-BE" sz="800" dirty="0">
                <a:solidFill>
                  <a:prstClr val="black"/>
                </a:solidFill>
                <a:latin typeface="Lucida Console" panose="020B0609040504020204" pitchFamily="49" charset="0"/>
              </a:rPr>
              <a:t>    apic_use_proxy: no</a:t>
            </a:r>
          </a:p>
          <a:p>
            <a:r>
              <a:rPr lang="nl-BE" sz="800" dirty="0">
                <a:solidFill>
                  <a:prstClr val="black"/>
                </a:solidFill>
                <a:latin typeface="Lucida Console" panose="020B0609040504020204" pitchFamily="49" charset="0"/>
              </a:rPr>
              <a:t>    apic_validate_certs: no</a:t>
            </a:r>
          </a:p>
          <a:p>
            <a:r>
              <a:rPr lang="nl-BE" sz="800" dirty="0">
                <a:solidFill>
                  <a:prstClr val="black"/>
                </a:solidFill>
                <a:latin typeface="Lucida Console" panose="020B0609040504020204" pitchFamily="49" charset="0"/>
              </a:rPr>
              <a:t>    aci_topology:</a:t>
            </a:r>
          </a:p>
          <a:p>
            <a:r>
              <a:rPr lang="nl-BE" sz="800" dirty="0">
                <a:solidFill>
                  <a:prstClr val="black"/>
                </a:solidFill>
                <a:latin typeface="Lucida Console" panose="020B0609040504020204" pitchFamily="49" charset="0"/>
              </a:rPr>
              <a:t>      tenant:</a:t>
            </a:r>
          </a:p>
          <a:p>
            <a:r>
              <a:rPr lang="nl-BE" sz="800" dirty="0">
                <a:solidFill>
                  <a:prstClr val="black"/>
                </a:solidFill>
                <a:latin typeface="Lucida Console" panose="020B0609040504020204" pitchFamily="49" charset="0"/>
              </a:rPr>
              <a:t>      - name: AnsibleGalaxyExample</a:t>
            </a:r>
          </a:p>
          <a:p>
            <a:r>
              <a:rPr lang="nl-BE" sz="800" dirty="0">
                <a:solidFill>
                  <a:prstClr val="black"/>
                </a:solidFill>
                <a:latin typeface="Lucida Console" panose="020B0609040504020204" pitchFamily="49" charset="0"/>
              </a:rPr>
              <a:t>        description: Example</a:t>
            </a:r>
          </a:p>
          <a:p>
            <a:r>
              <a:rPr lang="nl-BE" sz="800" dirty="0">
                <a:solidFill>
                  <a:prstClr val="black"/>
                </a:solidFill>
                <a:latin typeface="Lucida Console" panose="020B0609040504020204" pitchFamily="49" charset="0"/>
              </a:rPr>
              <a:t>        app:</a:t>
            </a:r>
          </a:p>
          <a:p>
            <a:r>
              <a:rPr lang="nl-BE" sz="800" dirty="0">
                <a:solidFill>
                  <a:prstClr val="black"/>
                </a:solidFill>
                <a:latin typeface="Lucida Console" panose="020B0609040504020204" pitchFamily="49" charset="0"/>
              </a:rPr>
              <a:t>        - name: Billing</a:t>
            </a:r>
          </a:p>
          <a:p>
            <a:r>
              <a:rPr lang="nl-BE" sz="800" dirty="0">
                <a:solidFill>
                  <a:prstClr val="black"/>
                </a:solidFill>
                <a:latin typeface="Lucida Console" panose="020B0609040504020204" pitchFamily="49" charset="0"/>
              </a:rPr>
              <a:t>          epg:</a:t>
            </a:r>
          </a:p>
          <a:p>
            <a:r>
              <a:rPr lang="nl-BE" sz="800" dirty="0">
                <a:solidFill>
                  <a:prstClr val="black"/>
                </a:solidFill>
                <a:latin typeface="Lucida Console" panose="020B0609040504020204" pitchFamily="49" charset="0"/>
              </a:rPr>
              <a:t>          - name: web</a:t>
            </a:r>
          </a:p>
          <a:p>
            <a:r>
              <a:rPr lang="nl-BE" sz="800" dirty="0">
                <a:solidFill>
                  <a:prstClr val="black"/>
                </a:solidFill>
                <a:latin typeface="Lucida Console" panose="020B0609040504020204" pitchFamily="49" charset="0"/>
              </a:rPr>
              <a:t>            bd: web_bd</a:t>
            </a:r>
          </a:p>
          <a:p>
            <a:r>
              <a:rPr lang="nl-BE" sz="800" dirty="0">
                <a:solidFill>
                  <a:prstClr val="black"/>
                </a:solidFill>
                <a:latin typeface="Lucida Console" panose="020B0609040504020204" pitchFamily="49" charset="0"/>
              </a:rPr>
              <a:t>            contract:</a:t>
            </a:r>
          </a:p>
          <a:p>
            <a:r>
              <a:rPr lang="nl-BE" sz="800" dirty="0">
                <a:solidFill>
                  <a:prstClr val="black"/>
                </a:solidFill>
                <a:latin typeface="Lucida Console" panose="020B0609040504020204" pitchFamily="49" charset="0"/>
              </a:rPr>
              <a:t>            - name: internet</a:t>
            </a:r>
          </a:p>
          <a:p>
            <a:r>
              <a:rPr lang="nl-BE" sz="800" dirty="0">
                <a:solidFill>
                  <a:prstClr val="black"/>
                </a:solidFill>
                <a:latin typeface="Lucida Console" panose="020B0609040504020204" pitchFamily="49" charset="0"/>
              </a:rPr>
              <a:t>              type: consumer</a:t>
            </a:r>
          </a:p>
          <a:p>
            <a:r>
              <a:rPr lang="nl-BE" sz="800" dirty="0">
                <a:solidFill>
                  <a:prstClr val="black"/>
                </a:solidFill>
                <a:latin typeface="Lucida Console" panose="020B0609040504020204" pitchFamily="49" charset="0"/>
              </a:rPr>
              <a:t>            - name: web_app</a:t>
            </a:r>
          </a:p>
          <a:p>
            <a:r>
              <a:rPr lang="nl-BE" sz="800" dirty="0">
                <a:solidFill>
                  <a:prstClr val="black"/>
                </a:solidFill>
                <a:latin typeface="Lucida Console" panose="020B0609040504020204" pitchFamily="49" charset="0"/>
              </a:rPr>
              <a:t>              type: consumer</a:t>
            </a:r>
          </a:p>
          <a:p>
            <a:r>
              <a:rPr lang="nl-BE" sz="800" dirty="0">
                <a:solidFill>
                  <a:prstClr val="black"/>
                </a:solidFill>
                <a:latin typeface="Lucida Console" panose="020B0609040504020204" pitchFamily="49" charset="0"/>
              </a:rPr>
              <a:t>          - name: app</a:t>
            </a:r>
          </a:p>
          <a:p>
            <a:r>
              <a:rPr lang="nl-BE" sz="800" dirty="0">
                <a:solidFill>
                  <a:prstClr val="black"/>
                </a:solidFill>
                <a:latin typeface="Lucida Console" panose="020B0609040504020204" pitchFamily="49" charset="0"/>
              </a:rPr>
              <a:t>            bd: app_bd</a:t>
            </a:r>
          </a:p>
          <a:p>
            <a:r>
              <a:rPr lang="nl-BE" sz="800" dirty="0">
                <a:solidFill>
                  <a:prstClr val="black"/>
                </a:solidFill>
                <a:latin typeface="Lucida Console" panose="020B0609040504020204" pitchFamily="49" charset="0"/>
              </a:rPr>
              <a:t>            contract:</a:t>
            </a:r>
          </a:p>
          <a:p>
            <a:r>
              <a:rPr lang="nl-BE" sz="800" dirty="0">
                <a:solidFill>
                  <a:prstClr val="black"/>
                </a:solidFill>
                <a:latin typeface="Lucida Console" panose="020B0609040504020204" pitchFamily="49" charset="0"/>
              </a:rPr>
              <a:t>            - name: web_app</a:t>
            </a:r>
          </a:p>
          <a:p>
            <a:r>
              <a:rPr lang="nl-BE" sz="800" dirty="0">
                <a:solidFill>
                  <a:prstClr val="black"/>
                </a:solidFill>
                <a:latin typeface="Lucida Console" panose="020B0609040504020204" pitchFamily="49" charset="0"/>
              </a:rPr>
              <a:t>              type: provider</a:t>
            </a:r>
          </a:p>
          <a:p>
            <a:r>
              <a:rPr lang="nl-BE" sz="800" dirty="0">
                <a:solidFill>
                  <a:prstClr val="black"/>
                </a:solidFill>
                <a:latin typeface="Lucida Console" panose="020B0609040504020204" pitchFamily="49" charset="0"/>
              </a:rPr>
              <a:t>        bd:</a:t>
            </a:r>
          </a:p>
          <a:p>
            <a:r>
              <a:rPr lang="nl-BE" sz="800" dirty="0">
                <a:solidFill>
                  <a:prstClr val="black"/>
                </a:solidFill>
                <a:latin typeface="Lucida Console" panose="020B0609040504020204" pitchFamily="49" charset="0"/>
              </a:rPr>
              <a:t>        - name: app_bd</a:t>
            </a:r>
          </a:p>
          <a:p>
            <a:r>
              <a:rPr lang="nl-BE" sz="800" dirty="0">
                <a:solidFill>
                  <a:prstClr val="black"/>
                </a:solidFill>
                <a:latin typeface="Lucida Console" panose="020B0609040504020204" pitchFamily="49" charset="0"/>
              </a:rPr>
              <a:t>          subnet:</a:t>
            </a:r>
          </a:p>
          <a:p>
            <a:r>
              <a:rPr lang="nl-BE" sz="800" dirty="0">
                <a:solidFill>
                  <a:prstClr val="black"/>
                </a:solidFill>
                <a:latin typeface="Lucida Console" panose="020B0609040504020204" pitchFamily="49" charset="0"/>
              </a:rPr>
              <a:t>          - name: 10.10.10.1</a:t>
            </a:r>
          </a:p>
          <a:p>
            <a:r>
              <a:rPr lang="nl-BE" sz="800" dirty="0">
                <a:solidFill>
                  <a:prstClr val="black"/>
                </a:solidFill>
                <a:latin typeface="Lucida Console" panose="020B0609040504020204" pitchFamily="49" charset="0"/>
              </a:rPr>
              <a:t>            mask: 24</a:t>
            </a:r>
          </a:p>
          <a:p>
            <a:r>
              <a:rPr lang="nl-BE" sz="800" dirty="0">
                <a:solidFill>
                  <a:prstClr val="black"/>
                </a:solidFill>
                <a:latin typeface="Lucida Console" panose="020B0609040504020204" pitchFamily="49" charset="0"/>
              </a:rPr>
              <a:t>            scope: private</a:t>
            </a:r>
          </a:p>
          <a:p>
            <a:r>
              <a:rPr lang="nl-BE" sz="800" dirty="0">
                <a:solidFill>
                  <a:prstClr val="black"/>
                </a:solidFill>
                <a:latin typeface="Lucida Console" panose="020B0609040504020204" pitchFamily="49" charset="0"/>
              </a:rPr>
              <a:t>          vrf: Example99</a:t>
            </a:r>
          </a:p>
          <a:p>
            <a:r>
              <a:rPr lang="nl-BE" sz="800" dirty="0">
                <a:solidFill>
                  <a:prstClr val="black"/>
                </a:solidFill>
                <a:latin typeface="Lucida Console" panose="020B0609040504020204" pitchFamily="49" charset="0"/>
              </a:rPr>
              <a:t>        - name: web_bd</a:t>
            </a:r>
          </a:p>
          <a:p>
            <a:r>
              <a:rPr lang="nl-BE" sz="800" dirty="0">
                <a:solidFill>
                  <a:prstClr val="black"/>
                </a:solidFill>
                <a:latin typeface="Lucida Console" panose="020B0609040504020204" pitchFamily="49" charset="0"/>
              </a:rPr>
              <a:t>          subnet:</a:t>
            </a:r>
          </a:p>
          <a:p>
            <a:r>
              <a:rPr lang="nl-BE" sz="800" dirty="0">
                <a:solidFill>
                  <a:prstClr val="black"/>
                </a:solidFill>
                <a:latin typeface="Lucida Console" panose="020B0609040504020204" pitchFamily="49" charset="0"/>
              </a:rPr>
              <a:t>          - name: 20.20.20.1</a:t>
            </a:r>
          </a:p>
          <a:p>
            <a:r>
              <a:rPr lang="nl-BE" sz="800" dirty="0">
                <a:solidFill>
                  <a:prstClr val="black"/>
                </a:solidFill>
                <a:latin typeface="Lucida Console" panose="020B0609040504020204" pitchFamily="49" charset="0"/>
              </a:rPr>
              <a:t>            mask: 24</a:t>
            </a:r>
          </a:p>
          <a:p>
            <a:r>
              <a:rPr lang="nl-BE" sz="800" dirty="0">
                <a:solidFill>
                  <a:prstClr val="black"/>
                </a:solidFill>
                <a:latin typeface="Lucida Console" panose="020B0609040504020204" pitchFamily="49" charset="0"/>
              </a:rPr>
              <a:t>            scope: public</a:t>
            </a:r>
          </a:p>
          <a:p>
            <a:r>
              <a:rPr lang="nl-BE" sz="800" dirty="0">
                <a:solidFill>
                  <a:prstClr val="black"/>
                </a:solidFill>
                <a:latin typeface="Lucida Console" panose="020B0609040504020204" pitchFamily="49" charset="0"/>
              </a:rPr>
              <a:t>          vrf: Example99</a:t>
            </a:r>
          </a:p>
          <a:p>
            <a:r>
              <a:rPr lang="nl-BE" sz="800" dirty="0">
                <a:solidFill>
                  <a:prstClr val="black"/>
                </a:solidFill>
                <a:latin typeface="Lucida Console" panose="020B0609040504020204" pitchFamily="49" charset="0"/>
              </a:rPr>
              <a:t>        vrf:</a:t>
            </a:r>
          </a:p>
          <a:p>
            <a:r>
              <a:rPr lang="nl-BE" sz="800" dirty="0">
                <a:solidFill>
                  <a:prstClr val="black"/>
                </a:solidFill>
                <a:latin typeface="Lucida Console" panose="020B0609040504020204" pitchFamily="49" charset="0"/>
              </a:rPr>
              <a:t>        - name: Example99</a:t>
            </a:r>
          </a:p>
          <a:p>
            <a:r>
              <a:rPr lang="nl-BE" sz="800" dirty="0">
                <a:solidFill>
                  <a:prstClr val="black"/>
                </a:solidFill>
                <a:latin typeface="Lucida Console" panose="020B0609040504020204" pitchFamily="49" charset="0"/>
              </a:rPr>
              <a:t>        contract:</a:t>
            </a:r>
          </a:p>
          <a:p>
            <a:r>
              <a:rPr lang="nl-BE" sz="800" dirty="0">
                <a:solidFill>
                  <a:prstClr val="black"/>
                </a:solidFill>
                <a:latin typeface="Lucida Console" panose="020B0609040504020204" pitchFamily="49" charset="0"/>
              </a:rPr>
              <a:t>        - name: internet</a:t>
            </a:r>
          </a:p>
          <a:p>
            <a:r>
              <a:rPr lang="nl-BE" sz="800" dirty="0">
                <a:solidFill>
                  <a:prstClr val="black"/>
                </a:solidFill>
                <a:latin typeface="Lucida Console" panose="020B0609040504020204" pitchFamily="49" charset="0"/>
              </a:rPr>
              <a:t>          scope: tenant</a:t>
            </a:r>
          </a:p>
          <a:p>
            <a:r>
              <a:rPr lang="nl-BE" sz="800" dirty="0">
                <a:solidFill>
                  <a:prstClr val="black"/>
                </a:solidFill>
                <a:latin typeface="Lucida Console" panose="020B0609040504020204" pitchFamily="49" charset="0"/>
              </a:rPr>
              <a:t>          subject:</a:t>
            </a:r>
          </a:p>
          <a:p>
            <a:r>
              <a:rPr lang="nl-BE" sz="800" dirty="0">
                <a:solidFill>
                  <a:prstClr val="black"/>
                </a:solidFill>
                <a:latin typeface="Lucida Console" panose="020B0609040504020204" pitchFamily="49" charset="0"/>
              </a:rPr>
              <a:t>          - name: internet</a:t>
            </a:r>
          </a:p>
          <a:p>
            <a:r>
              <a:rPr lang="nl-BE" sz="800" dirty="0">
                <a:solidFill>
                  <a:prstClr val="black"/>
                </a:solidFill>
                <a:latin typeface="Lucida Console" panose="020B0609040504020204" pitchFamily="49" charset="0"/>
              </a:rPr>
              <a:t>            filter: default</a:t>
            </a:r>
          </a:p>
          <a:p>
            <a:r>
              <a:rPr lang="nl-BE" sz="800" dirty="0">
                <a:solidFill>
                  <a:prstClr val="black"/>
                </a:solidFill>
                <a:latin typeface="Lucida Console" panose="020B0609040504020204" pitchFamily="49" charset="0"/>
              </a:rPr>
              <a:t>        - name: web_app</a:t>
            </a:r>
          </a:p>
          <a:p>
            <a:r>
              <a:rPr lang="nl-BE" sz="800" dirty="0">
                <a:solidFill>
                  <a:prstClr val="black"/>
                </a:solidFill>
                <a:latin typeface="Lucida Console" panose="020B0609040504020204" pitchFamily="49" charset="0"/>
              </a:rPr>
              <a:t>          scope: tenant</a:t>
            </a:r>
          </a:p>
          <a:p>
            <a:r>
              <a:rPr lang="nl-BE" sz="800" dirty="0">
                <a:solidFill>
                  <a:prstClr val="black"/>
                </a:solidFill>
                <a:latin typeface="Lucida Console" panose="020B0609040504020204" pitchFamily="49" charset="0"/>
              </a:rPr>
              <a:t>          subject:</a:t>
            </a:r>
          </a:p>
          <a:p>
            <a:r>
              <a:rPr lang="nl-BE" sz="800" dirty="0">
                <a:solidFill>
                  <a:prstClr val="black"/>
                </a:solidFill>
                <a:latin typeface="Lucida Console" panose="020B0609040504020204" pitchFamily="49" charset="0"/>
              </a:rPr>
              <a:t>          - name: web_app</a:t>
            </a:r>
          </a:p>
          <a:p>
            <a:r>
              <a:rPr lang="nl-BE" sz="800" dirty="0">
                <a:solidFill>
                  <a:prstClr val="black"/>
                </a:solidFill>
                <a:latin typeface="Lucida Console" panose="020B0609040504020204" pitchFamily="49" charset="0"/>
              </a:rPr>
              <a:t>            filter: default</a:t>
            </a:r>
          </a:p>
        </p:txBody>
      </p:sp>
    </p:spTree>
    <p:extLst>
      <p:ext uri="{BB962C8B-B14F-4D97-AF65-F5344CB8AC3E}">
        <p14:creationId xmlns:p14="http://schemas.microsoft.com/office/powerpoint/2010/main" val="27088233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this playbook</a:t>
            </a:r>
            <a:endParaRPr lang="nl-BE" dirty="0"/>
          </a:p>
        </p:txBody>
      </p:sp>
      <p:sp>
        <p:nvSpPr>
          <p:cNvPr id="3" name="Content Placeholder 2"/>
          <p:cNvSpPr>
            <a:spLocks noGrp="1"/>
          </p:cNvSpPr>
          <p:nvPr>
            <p:ph idx="1"/>
          </p:nvPr>
        </p:nvSpPr>
        <p:spPr>
          <a:xfrm>
            <a:off x="838200" y="1262743"/>
            <a:ext cx="4864443" cy="4914220"/>
          </a:xfrm>
        </p:spPr>
        <p:txBody>
          <a:bodyPr/>
          <a:lstStyle/>
          <a:p>
            <a:r>
              <a:rPr lang="en-US" dirty="0" smtClean="0"/>
              <a:t>The playbook is very simple:</a:t>
            </a:r>
          </a:p>
          <a:p>
            <a:r>
              <a:rPr lang="en-US" dirty="0" smtClean="0"/>
              <a:t>Run it as follows:</a:t>
            </a:r>
            <a:endParaRPr lang="nl-BE" dirty="0"/>
          </a:p>
        </p:txBody>
      </p:sp>
      <p:sp>
        <p:nvSpPr>
          <p:cNvPr id="6" name="Rectangle 5"/>
          <p:cNvSpPr/>
          <p:nvPr/>
        </p:nvSpPr>
        <p:spPr>
          <a:xfrm>
            <a:off x="4790302" y="1009817"/>
            <a:ext cx="3575222" cy="90024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nl-BE" sz="1050" dirty="0">
                <a:solidFill>
                  <a:prstClr val="black"/>
                </a:solidFill>
                <a:latin typeface="Lucida Console" panose="020B0609040504020204" pitchFamily="49" charset="0"/>
              </a:rPr>
              <a:t>- hosts: apic1</a:t>
            </a:r>
          </a:p>
          <a:p>
            <a:r>
              <a:rPr lang="nl-BE" sz="1050" dirty="0">
                <a:solidFill>
                  <a:prstClr val="black"/>
                </a:solidFill>
                <a:latin typeface="Lucida Console" panose="020B0609040504020204" pitchFamily="49" charset="0"/>
              </a:rPr>
              <a:t>  gather_facts: no</a:t>
            </a:r>
          </a:p>
          <a:p>
            <a:r>
              <a:rPr lang="nl-BE" sz="1050" dirty="0">
                <a:solidFill>
                  <a:prstClr val="black"/>
                </a:solidFill>
                <a:latin typeface="Lucida Console" panose="020B0609040504020204" pitchFamily="49" charset="0"/>
              </a:rPr>
              <a:t>  roles:</a:t>
            </a:r>
          </a:p>
          <a:p>
            <a:r>
              <a:rPr lang="nl-BE" sz="1050" dirty="0">
                <a:solidFill>
                  <a:prstClr val="black"/>
                </a:solidFill>
                <a:latin typeface="Lucida Console" panose="020B0609040504020204" pitchFamily="49" charset="0"/>
              </a:rPr>
              <a:t>  - role: datacenter.aci-model</a:t>
            </a:r>
          </a:p>
          <a:p>
            <a:r>
              <a:rPr lang="nl-BE" sz="1050" dirty="0">
                <a:solidFill>
                  <a:prstClr val="black"/>
                </a:solidFill>
                <a:latin typeface="Lucida Console" panose="020B0609040504020204" pitchFamily="49" charset="0"/>
              </a:rPr>
              <a:t>    aci_model_data: '{{ aci_topology }}'</a:t>
            </a:r>
          </a:p>
        </p:txBody>
      </p:sp>
      <p:sp>
        <p:nvSpPr>
          <p:cNvPr id="7" name="Rectangle 6"/>
          <p:cNvSpPr/>
          <p:nvPr/>
        </p:nvSpPr>
        <p:spPr>
          <a:xfrm>
            <a:off x="596213" y="2346020"/>
            <a:ext cx="10999573" cy="3647152"/>
          </a:xfrm>
          <a:prstGeom prst="rect">
            <a:avLst/>
          </a:prstGeom>
        </p:spPr>
        <p:txBody>
          <a:bodyPr wrap="square">
            <a:spAutoFit/>
          </a:bodyPr>
          <a:lstStyle/>
          <a:p>
            <a:r>
              <a:rPr lang="en-US" sz="1050" dirty="0" err="1">
                <a:solidFill>
                  <a:prstClr val="black"/>
                </a:solidFill>
                <a:latin typeface="Lucida Console" panose="020B0609040504020204" pitchFamily="49" charset="0"/>
              </a:rPr>
              <a:t>vagrant@acs</a:t>
            </a:r>
            <a:r>
              <a:rPr lang="en-US" sz="1050" dirty="0">
                <a:solidFill>
                  <a:prstClr val="black"/>
                </a:solidFill>
                <a:latin typeface="Lucida Console" panose="020B0609040504020204" pitchFamily="49" charset="0"/>
              </a:rPr>
              <a:t>:~/.</a:t>
            </a:r>
            <a:r>
              <a:rPr lang="en-US" sz="1050" dirty="0" err="1">
                <a:solidFill>
                  <a:prstClr val="black"/>
                </a:solidFill>
                <a:latin typeface="Lucida Console" panose="020B0609040504020204" pitchFamily="49" charset="0"/>
              </a:rPr>
              <a:t>ansible</a:t>
            </a:r>
            <a:r>
              <a:rPr lang="en-US" sz="1050" dirty="0">
                <a:solidFill>
                  <a:prstClr val="black"/>
                </a:solidFill>
                <a:latin typeface="Lucida Console" panose="020B0609040504020204" pitchFamily="49" charset="0"/>
              </a:rPr>
              <a:t>/roles/</a:t>
            </a:r>
            <a:r>
              <a:rPr lang="en-US" sz="1050" dirty="0" err="1">
                <a:solidFill>
                  <a:prstClr val="black"/>
                </a:solidFill>
                <a:latin typeface="Lucida Console" panose="020B0609040504020204" pitchFamily="49" charset="0"/>
              </a:rPr>
              <a:t>datacenter.aci</a:t>
            </a:r>
            <a:r>
              <a:rPr lang="en-US" sz="1050" dirty="0">
                <a:solidFill>
                  <a:prstClr val="black"/>
                </a:solidFill>
                <a:latin typeface="Lucida Console" panose="020B0609040504020204" pitchFamily="49" charset="0"/>
              </a:rPr>
              <a:t>-model$ </a:t>
            </a:r>
            <a:r>
              <a:rPr lang="en-US" sz="1050" dirty="0" err="1">
                <a:solidFill>
                  <a:prstClr val="black"/>
                </a:solidFill>
                <a:latin typeface="Lucida Console" panose="020B0609040504020204" pitchFamily="49" charset="0"/>
              </a:rPr>
              <a:t>ansible</a:t>
            </a:r>
            <a:r>
              <a:rPr lang="en-US" sz="1050" dirty="0">
                <a:solidFill>
                  <a:prstClr val="black"/>
                </a:solidFill>
                <a:latin typeface="Lucida Console" panose="020B0609040504020204" pitchFamily="49" charset="0"/>
              </a:rPr>
              <a:t>-playbook -</a:t>
            </a:r>
            <a:r>
              <a:rPr lang="en-US" sz="1050" dirty="0" err="1">
                <a:solidFill>
                  <a:prstClr val="black"/>
                </a:solidFill>
                <a:latin typeface="Lucida Console" panose="020B0609040504020204" pitchFamily="49" charset="0"/>
              </a:rPr>
              <a:t>i</a:t>
            </a:r>
            <a:r>
              <a:rPr lang="en-US" sz="1050" dirty="0">
                <a:solidFill>
                  <a:prstClr val="black"/>
                </a:solidFill>
                <a:latin typeface="Lucida Console" panose="020B0609040504020204" pitchFamily="49" charset="0"/>
              </a:rPr>
              <a:t> ./my-</a:t>
            </a:r>
            <a:r>
              <a:rPr lang="en-US" sz="1050" dirty="0" err="1">
                <a:solidFill>
                  <a:prstClr val="black"/>
                </a:solidFill>
                <a:latin typeface="Lucida Console" panose="020B0609040504020204" pitchFamily="49" charset="0"/>
              </a:rPr>
              <a:t>aci</a:t>
            </a:r>
            <a:r>
              <a:rPr lang="en-US" sz="1050" dirty="0">
                <a:solidFill>
                  <a:prstClr val="black"/>
                </a:solidFill>
                <a:latin typeface="Lucida Console" panose="020B0609040504020204" pitchFamily="49" charset="0"/>
              </a:rPr>
              <a:t>-</a:t>
            </a:r>
            <a:r>
              <a:rPr lang="en-US" sz="1050" dirty="0" err="1">
                <a:solidFill>
                  <a:prstClr val="black"/>
                </a:solidFill>
                <a:latin typeface="Lucida Console" panose="020B0609040504020204" pitchFamily="49" charset="0"/>
              </a:rPr>
              <a:t>inventory.yml</a:t>
            </a:r>
            <a:r>
              <a:rPr lang="en-US" sz="1050" dirty="0">
                <a:solidFill>
                  <a:prstClr val="black"/>
                </a:solidFill>
                <a:latin typeface="Lucida Console" panose="020B0609040504020204" pitchFamily="49" charset="0"/>
              </a:rPr>
              <a:t> my-</a:t>
            </a:r>
            <a:r>
              <a:rPr lang="en-US" sz="1050" dirty="0" err="1">
                <a:solidFill>
                  <a:prstClr val="black"/>
                </a:solidFill>
                <a:latin typeface="Lucida Console" panose="020B0609040504020204" pitchFamily="49" charset="0"/>
              </a:rPr>
              <a:t>aci</a:t>
            </a:r>
            <a:r>
              <a:rPr lang="en-US" sz="1050" dirty="0">
                <a:solidFill>
                  <a:prstClr val="black"/>
                </a:solidFill>
                <a:latin typeface="Lucida Console" panose="020B0609040504020204" pitchFamily="49" charset="0"/>
              </a:rPr>
              <a:t>-</a:t>
            </a:r>
            <a:r>
              <a:rPr lang="en-US" sz="1050" dirty="0" err="1">
                <a:solidFill>
                  <a:prstClr val="black"/>
                </a:solidFill>
                <a:latin typeface="Lucida Console" panose="020B0609040504020204" pitchFamily="49" charset="0"/>
              </a:rPr>
              <a:t>playbook.yml</a:t>
            </a:r>
            <a:r>
              <a:rPr lang="en-US" sz="1050" dirty="0">
                <a:solidFill>
                  <a:prstClr val="black"/>
                </a:solidFill>
                <a:latin typeface="Lucida Console" panose="020B0609040504020204" pitchFamily="49" charset="0"/>
              </a:rPr>
              <a:t> -v</a:t>
            </a:r>
          </a:p>
          <a:p>
            <a:r>
              <a:rPr lang="en-US" sz="1050" dirty="0">
                <a:solidFill>
                  <a:srgbClr val="0000BF"/>
                </a:solidFill>
                <a:latin typeface="Lucida Console" panose="020B0609040504020204" pitchFamily="49" charset="0"/>
              </a:rPr>
              <a:t>Using /home/vagrant/.</a:t>
            </a:r>
            <a:r>
              <a:rPr lang="en-US" sz="1050" dirty="0" err="1">
                <a:solidFill>
                  <a:srgbClr val="0000BF"/>
                </a:solidFill>
                <a:latin typeface="Lucida Console" panose="020B0609040504020204" pitchFamily="49" charset="0"/>
              </a:rPr>
              <a:t>ansible</a:t>
            </a:r>
            <a:r>
              <a:rPr lang="en-US" sz="1050" dirty="0">
                <a:solidFill>
                  <a:srgbClr val="0000BF"/>
                </a:solidFill>
                <a:latin typeface="Lucida Console" panose="020B0609040504020204" pitchFamily="49" charset="0"/>
              </a:rPr>
              <a:t>/roles/</a:t>
            </a:r>
            <a:r>
              <a:rPr lang="en-US" sz="1050" dirty="0" err="1">
                <a:solidFill>
                  <a:srgbClr val="0000BF"/>
                </a:solidFill>
                <a:latin typeface="Lucida Console" panose="020B0609040504020204" pitchFamily="49" charset="0"/>
              </a:rPr>
              <a:t>datacenter.aci</a:t>
            </a:r>
            <a:r>
              <a:rPr lang="en-US" sz="1050" dirty="0">
                <a:solidFill>
                  <a:srgbClr val="0000BF"/>
                </a:solidFill>
                <a:latin typeface="Lucida Console" panose="020B0609040504020204" pitchFamily="49" charset="0"/>
              </a:rPr>
              <a:t>-model/</a:t>
            </a:r>
            <a:r>
              <a:rPr lang="en-US" sz="1050" dirty="0" err="1">
                <a:solidFill>
                  <a:srgbClr val="0000BF"/>
                </a:solidFill>
                <a:latin typeface="Lucida Console" panose="020B0609040504020204" pitchFamily="49" charset="0"/>
              </a:rPr>
              <a:t>ansible.cfg</a:t>
            </a:r>
            <a:r>
              <a:rPr lang="en-US" sz="1050" dirty="0">
                <a:solidFill>
                  <a:srgbClr val="0000BF"/>
                </a:solidFill>
                <a:latin typeface="Lucida Console" panose="020B0609040504020204" pitchFamily="49" charset="0"/>
              </a:rPr>
              <a:t> as </a:t>
            </a:r>
            <a:r>
              <a:rPr lang="en-US" sz="1050" dirty="0" err="1">
                <a:solidFill>
                  <a:srgbClr val="0000BF"/>
                </a:solidFill>
                <a:latin typeface="Lucida Console" panose="020B0609040504020204" pitchFamily="49" charset="0"/>
              </a:rPr>
              <a:t>config</a:t>
            </a:r>
            <a:r>
              <a:rPr lang="en-US" sz="1050" dirty="0">
                <a:solidFill>
                  <a:srgbClr val="0000BF"/>
                </a:solidFill>
                <a:latin typeface="Lucida Console" panose="020B0609040504020204" pitchFamily="49" charset="0"/>
              </a:rPr>
              <a:t> file</a:t>
            </a:r>
          </a:p>
          <a:p>
            <a:endParaRPr lang="nl-BE" sz="1050" dirty="0">
              <a:solidFill>
                <a:srgbClr val="0000BF"/>
              </a:solidFill>
              <a:latin typeface="Lucida Console" panose="020B0609040504020204" pitchFamily="49" charset="0"/>
            </a:endParaRPr>
          </a:p>
          <a:p>
            <a:r>
              <a:rPr lang="nl-BE" sz="1050" dirty="0">
                <a:solidFill>
                  <a:prstClr val="black"/>
                </a:solidFill>
                <a:latin typeface="Lucida Console" panose="020B0609040504020204" pitchFamily="49" charset="0"/>
              </a:rPr>
              <a:t>PLAY [apic1] </a:t>
            </a:r>
            <a:r>
              <a:rPr lang="nl-BE" sz="1050" dirty="0" smtClean="0">
                <a:solidFill>
                  <a:prstClr val="black"/>
                </a:solidFill>
                <a:latin typeface="Lucida Console" panose="020B0609040504020204" pitchFamily="49" charset="0"/>
              </a:rPr>
              <a:t>*************************************************************************************************************************************</a:t>
            </a:r>
            <a:endParaRPr lang="nl-BE" sz="1050" dirty="0">
              <a:solidFill>
                <a:prstClr val="black"/>
              </a:solidFill>
              <a:latin typeface="Lucida Console" panose="020B0609040504020204" pitchFamily="49" charset="0"/>
            </a:endParaRPr>
          </a:p>
          <a:p>
            <a:endParaRPr lang="nl-BE" sz="1050" dirty="0">
              <a:solidFill>
                <a:prstClr val="black"/>
              </a:solidFill>
              <a:latin typeface="Lucida Console" panose="020B0609040504020204" pitchFamily="49" charset="0"/>
            </a:endParaRPr>
          </a:p>
          <a:p>
            <a:r>
              <a:rPr lang="nl-BE" sz="1050" dirty="0">
                <a:solidFill>
                  <a:prstClr val="black"/>
                </a:solidFill>
                <a:latin typeface="Lucida Console" panose="020B0609040504020204" pitchFamily="49" charset="0"/>
              </a:rPr>
              <a:t>TASK [datacenter.aci-model : include_tasks] </a:t>
            </a:r>
            <a:r>
              <a:rPr lang="nl-BE" sz="1050" dirty="0" smtClean="0">
                <a:solidFill>
                  <a:prstClr val="black"/>
                </a:solidFill>
                <a:latin typeface="Lucida Console" panose="020B0609040504020204" pitchFamily="49" charset="0"/>
              </a:rPr>
              <a:t>*************************************************************************************************************************************</a:t>
            </a:r>
            <a:endParaRPr lang="nl-BE" sz="1050" dirty="0">
              <a:solidFill>
                <a:prstClr val="black"/>
              </a:solidFill>
              <a:latin typeface="Lucida Console" panose="020B0609040504020204" pitchFamily="49" charset="0"/>
            </a:endParaRPr>
          </a:p>
          <a:p>
            <a:r>
              <a:rPr lang="en-US" sz="1050" dirty="0">
                <a:solidFill>
                  <a:srgbClr val="00BFBF"/>
                </a:solidFill>
                <a:latin typeface="Lucida Console" panose="020B0609040504020204" pitchFamily="49" charset="0"/>
              </a:rPr>
              <a:t>included: /home/vagrant/.</a:t>
            </a:r>
            <a:r>
              <a:rPr lang="en-US" sz="1050" dirty="0" err="1">
                <a:solidFill>
                  <a:srgbClr val="00BFBF"/>
                </a:solidFill>
                <a:latin typeface="Lucida Console" panose="020B0609040504020204" pitchFamily="49" charset="0"/>
              </a:rPr>
              <a:t>ansible</a:t>
            </a:r>
            <a:r>
              <a:rPr lang="en-US" sz="1050" dirty="0">
                <a:solidFill>
                  <a:srgbClr val="00BFBF"/>
                </a:solidFill>
                <a:latin typeface="Lucida Console" panose="020B0609040504020204" pitchFamily="49" charset="0"/>
              </a:rPr>
              <a:t>/roles/</a:t>
            </a:r>
            <a:r>
              <a:rPr lang="en-US" sz="1050" dirty="0" err="1">
                <a:solidFill>
                  <a:srgbClr val="00BFBF"/>
                </a:solidFill>
                <a:latin typeface="Lucida Console" panose="020B0609040504020204" pitchFamily="49" charset="0"/>
              </a:rPr>
              <a:t>datacenter.aci</a:t>
            </a:r>
            <a:r>
              <a:rPr lang="en-US" sz="1050" dirty="0">
                <a:solidFill>
                  <a:srgbClr val="00BFBF"/>
                </a:solidFill>
                <a:latin typeface="Lucida Console" panose="020B0609040504020204" pitchFamily="49" charset="0"/>
              </a:rPr>
              <a:t>-model/tasks/main-</a:t>
            </a:r>
            <a:r>
              <a:rPr lang="en-US" sz="1050" dirty="0" err="1">
                <a:solidFill>
                  <a:srgbClr val="00BFBF"/>
                </a:solidFill>
                <a:latin typeface="Lucida Console" panose="020B0609040504020204" pitchFamily="49" charset="0"/>
              </a:rPr>
              <a:t>json.yml</a:t>
            </a:r>
            <a:r>
              <a:rPr lang="en-US" sz="1050" dirty="0">
                <a:solidFill>
                  <a:srgbClr val="00BFBF"/>
                </a:solidFill>
                <a:latin typeface="Lucida Console" panose="020B0609040504020204" pitchFamily="49" charset="0"/>
              </a:rPr>
              <a:t> for apic1</a:t>
            </a:r>
          </a:p>
          <a:p>
            <a:endParaRPr lang="nl-BE" sz="1050" dirty="0">
              <a:solidFill>
                <a:srgbClr val="00BFBF"/>
              </a:solidFill>
              <a:latin typeface="Lucida Console" panose="020B0609040504020204" pitchFamily="49" charset="0"/>
            </a:endParaRPr>
          </a:p>
          <a:p>
            <a:r>
              <a:rPr lang="nl-BE" sz="1050" dirty="0">
                <a:solidFill>
                  <a:prstClr val="black"/>
                </a:solidFill>
                <a:latin typeface="Lucida Console" panose="020B0609040504020204" pitchFamily="49" charset="0"/>
              </a:rPr>
              <a:t>TASK [datacenter.aci-model : Create tenants] </a:t>
            </a:r>
            <a:r>
              <a:rPr lang="nl-BE" sz="1050" dirty="0" smtClean="0">
                <a:solidFill>
                  <a:prstClr val="black"/>
                </a:solidFill>
                <a:latin typeface="Lucida Console" panose="020B0609040504020204" pitchFamily="49" charset="0"/>
              </a:rPr>
              <a:t>*************************************************************************************************************************************</a:t>
            </a:r>
            <a:endParaRPr lang="nl-BE" sz="1050" dirty="0">
              <a:solidFill>
                <a:prstClr val="black"/>
              </a:solidFill>
              <a:latin typeface="Lucida Console" panose="020B0609040504020204" pitchFamily="49" charset="0"/>
            </a:endParaRPr>
          </a:p>
          <a:p>
            <a:r>
              <a:rPr lang="nl-BE" sz="1050" dirty="0">
                <a:solidFill>
                  <a:srgbClr val="00BF00"/>
                </a:solidFill>
                <a:latin typeface="Lucida Console" panose="020B0609040504020204" pitchFamily="49" charset="0"/>
              </a:rPr>
              <a:t>ok: [apic1 -&gt; localhost] =&gt; (item={u'tenant_name': u'AnsibleGalaxyExample', u'tenant_description': u'Example'}) =&gt; {"changed": false, "config": {}, "existing": [{"fvTenant": {"attributes": {"descr": "Example", "dn": "un</a:t>
            </a:r>
          </a:p>
          <a:p>
            <a:r>
              <a:rPr lang="nl-BE" sz="1050" dirty="0">
                <a:solidFill>
                  <a:srgbClr val="00BF00"/>
                </a:solidFill>
                <a:latin typeface="Lucida Console" panose="020B0609040504020204" pitchFamily="49" charset="0"/>
              </a:rPr>
              <a:t>i/tn-AnsibleGalaxyExample", "name": "AnsibleGalaxyExample", "nameAlias": "", "ownerKey": "", "ownerTag": ""}}}], "failed": false, "filter_string": "?rsp-prop-include=config-only", "item": {"tenant_description": "Example</a:t>
            </a:r>
          </a:p>
          <a:p>
            <a:r>
              <a:rPr lang="nl-BE" sz="1050" dirty="0">
                <a:solidFill>
                  <a:srgbClr val="00BF00"/>
                </a:solidFill>
                <a:latin typeface="Lucida Console" panose="020B0609040504020204" pitchFamily="49" charset="0"/>
              </a:rPr>
              <a:t>", "tenant_name": "AnsibleGalaxyExample"}, "method": "GET", "proposed": {"fvTenant": {"attributes": {"descr": "Example", "name": "AnsibleGalaxyExample"}}}, "response": "OK (185 bytes)", "status": 200, "url": "https://10</a:t>
            </a:r>
          </a:p>
          <a:p>
            <a:r>
              <a:rPr lang="nl-BE" sz="1050" dirty="0">
                <a:solidFill>
                  <a:srgbClr val="00BF00"/>
                </a:solidFill>
                <a:latin typeface="Lucida Console" panose="020B0609040504020204" pitchFamily="49" charset="0"/>
              </a:rPr>
              <a:t>.48.58.5/api/mo/uni/tn-[AnsibleGalaxyExample].json"}</a:t>
            </a:r>
          </a:p>
          <a:p>
            <a:endParaRPr lang="nl-BE" sz="1050" dirty="0">
              <a:solidFill>
                <a:srgbClr val="00BF00"/>
              </a:solidFill>
              <a:latin typeface="Lucida Console" panose="020B0609040504020204" pitchFamily="49" charset="0"/>
            </a:endParaRPr>
          </a:p>
          <a:p>
            <a:r>
              <a:rPr lang="nl-BE" sz="1050" dirty="0">
                <a:solidFill>
                  <a:prstClr val="black"/>
                </a:solidFill>
                <a:latin typeface="Lucida Console" panose="020B0609040504020204" pitchFamily="49" charset="0"/>
              </a:rPr>
              <a:t>TASK [datacenter.aci-model : Create VRFs] </a:t>
            </a:r>
            <a:r>
              <a:rPr lang="nl-BE" sz="1050" dirty="0" smtClean="0">
                <a:solidFill>
                  <a:prstClr val="black"/>
                </a:solidFill>
                <a:latin typeface="Lucida Console" panose="020B0609040504020204" pitchFamily="49" charset="0"/>
              </a:rPr>
              <a:t>************************************************************************************************</a:t>
            </a:r>
            <a:endParaRPr lang="nl-BE" sz="1050" dirty="0">
              <a:solidFill>
                <a:srgbClr val="00BF00"/>
              </a:solidFill>
              <a:latin typeface="Lucida Console" panose="020B0609040504020204" pitchFamily="49" charset="0"/>
            </a:endParaRPr>
          </a:p>
        </p:txBody>
      </p:sp>
    </p:spTree>
    <p:extLst>
      <p:ext uri="{BB962C8B-B14F-4D97-AF65-F5344CB8AC3E}">
        <p14:creationId xmlns:p14="http://schemas.microsoft.com/office/powerpoint/2010/main" val="33919163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Checking</a:t>
            </a:r>
            <a:endParaRPr lang="nl-BE" dirty="0"/>
          </a:p>
        </p:txBody>
      </p:sp>
      <p:sp>
        <p:nvSpPr>
          <p:cNvPr id="3" name="Content Placeholder 2"/>
          <p:cNvSpPr>
            <a:spLocks noGrp="1"/>
          </p:cNvSpPr>
          <p:nvPr>
            <p:ph idx="1"/>
          </p:nvPr>
        </p:nvSpPr>
        <p:spPr/>
        <p:txBody>
          <a:bodyPr/>
          <a:lstStyle/>
          <a:p>
            <a:r>
              <a:rPr lang="en-US" dirty="0" smtClean="0"/>
              <a:t>You’ll notice the role just runs unconditionally through a series of plays</a:t>
            </a:r>
          </a:p>
          <a:p>
            <a:r>
              <a:rPr lang="en-US" dirty="0" smtClean="0"/>
              <a:t>If your inventory does not include L3out for instance, it just skips the play</a:t>
            </a:r>
          </a:p>
          <a:p>
            <a:r>
              <a:rPr lang="en-US" dirty="0" smtClean="0"/>
              <a:t>Check your ACI fabric now</a:t>
            </a:r>
            <a:endParaRPr lang="nl-BE" dirty="0"/>
          </a:p>
        </p:txBody>
      </p:sp>
      <p:pic>
        <p:nvPicPr>
          <p:cNvPr id="4" name="Picture 3"/>
          <p:cNvPicPr>
            <a:picLocks noChangeAspect="1"/>
          </p:cNvPicPr>
          <p:nvPr/>
        </p:nvPicPr>
        <p:blipFill>
          <a:blip r:embed="rId2"/>
          <a:stretch>
            <a:fillRect/>
          </a:stretch>
        </p:blipFill>
        <p:spPr>
          <a:xfrm>
            <a:off x="5224076" y="2330279"/>
            <a:ext cx="2752210" cy="4095076"/>
          </a:xfrm>
          <a:prstGeom prst="rect">
            <a:avLst/>
          </a:prstGeom>
          <a:ln>
            <a:solidFill>
              <a:schemeClr val="accent5">
                <a:lumMod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22254021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little different, right?</a:t>
            </a:r>
            <a:endParaRPr lang="nl-BE" dirty="0"/>
          </a:p>
        </p:txBody>
      </p:sp>
      <p:sp>
        <p:nvSpPr>
          <p:cNvPr id="3" name="Content Placeholder 2"/>
          <p:cNvSpPr>
            <a:spLocks noGrp="1"/>
          </p:cNvSpPr>
          <p:nvPr>
            <p:ph idx="1"/>
          </p:nvPr>
        </p:nvSpPr>
        <p:spPr/>
        <p:txBody>
          <a:bodyPr/>
          <a:lstStyle/>
          <a:p>
            <a:r>
              <a:rPr lang="en-US" dirty="0" smtClean="0"/>
              <a:t>Feel free to use either the Galaxy role, or the more classic </a:t>
            </a:r>
            <a:r>
              <a:rPr lang="en-US" dirty="0" err="1" smtClean="0"/>
              <a:t>Ansible</a:t>
            </a:r>
            <a:r>
              <a:rPr lang="en-US" dirty="0" smtClean="0"/>
              <a:t> ACI modules</a:t>
            </a:r>
          </a:p>
          <a:p>
            <a:r>
              <a:rPr lang="en-US" dirty="0" smtClean="0"/>
              <a:t>Both eventually do the same thing, albeit with a different philosophy</a:t>
            </a:r>
          </a:p>
          <a:p>
            <a:r>
              <a:rPr lang="en-US" dirty="0" smtClean="0"/>
              <a:t>The Galaxy role lends itself well to large-scale deployments, or automating an entire fabric from zero – including the configuration of VPCs, AAEP, etc.</a:t>
            </a:r>
          </a:p>
          <a:p>
            <a:r>
              <a:rPr lang="en-US" dirty="0" smtClean="0"/>
              <a:t>The classic modules are easier to grasp at first, but aren’t as fully-featured as the Galaxy role</a:t>
            </a:r>
          </a:p>
          <a:p>
            <a:r>
              <a:rPr lang="en-US" dirty="0" smtClean="0"/>
              <a:t>Up to you to decide which one to use!</a:t>
            </a:r>
            <a:endParaRPr lang="nl-BE" dirty="0"/>
          </a:p>
        </p:txBody>
      </p:sp>
    </p:spTree>
    <p:extLst>
      <p:ext uri="{BB962C8B-B14F-4D97-AF65-F5344CB8AC3E}">
        <p14:creationId xmlns:p14="http://schemas.microsoft.com/office/powerpoint/2010/main" val="25544145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ACI integration: </a:t>
            </a:r>
            <a:r>
              <a:rPr lang="en-US" dirty="0" smtClean="0"/>
              <a:t>raw XML/JSON</a:t>
            </a:r>
            <a:endParaRPr lang="nl-BE" dirty="0"/>
          </a:p>
        </p:txBody>
      </p:sp>
      <p:sp>
        <p:nvSpPr>
          <p:cNvPr id="5" name="Text Placeholder 4"/>
          <p:cNvSpPr>
            <a:spLocks noGrp="1"/>
          </p:cNvSpPr>
          <p:nvPr>
            <p:ph type="body" idx="1"/>
          </p:nvPr>
        </p:nvSpPr>
        <p:spPr/>
        <p:txBody>
          <a:bodyPr/>
          <a:lstStyle/>
          <a:p>
            <a:endParaRPr lang="nl-BE"/>
          </a:p>
        </p:txBody>
      </p:sp>
    </p:spTree>
    <p:extLst>
      <p:ext uri="{BB962C8B-B14F-4D97-AF65-F5344CB8AC3E}">
        <p14:creationId xmlns:p14="http://schemas.microsoft.com/office/powerpoint/2010/main" val="35644656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if you already have a collection of JSON/XML snippets?</a:t>
            </a:r>
            <a:endParaRPr lang="nl-BE" dirty="0"/>
          </a:p>
        </p:txBody>
      </p:sp>
      <p:sp>
        <p:nvSpPr>
          <p:cNvPr id="3" name="Content Placeholder 2"/>
          <p:cNvSpPr>
            <a:spLocks noGrp="1"/>
          </p:cNvSpPr>
          <p:nvPr>
            <p:ph idx="1"/>
          </p:nvPr>
        </p:nvSpPr>
        <p:spPr/>
        <p:txBody>
          <a:bodyPr/>
          <a:lstStyle/>
          <a:p>
            <a:r>
              <a:rPr lang="en-US" dirty="0" smtClean="0"/>
              <a:t>It’s quite possible you’ve already garnered a decent collection of JSON or XML snippets you directly use with APIC’s REST API, through POSTMAN for example</a:t>
            </a:r>
          </a:p>
          <a:p>
            <a:r>
              <a:rPr lang="en-US" dirty="0" smtClean="0"/>
              <a:t>It’s also possible you’d like to use JSON snippets produced by APIC’s API inspector</a:t>
            </a:r>
          </a:p>
          <a:p>
            <a:r>
              <a:rPr lang="en-US" dirty="0" smtClean="0"/>
              <a:t>This is possible with </a:t>
            </a:r>
            <a:r>
              <a:rPr lang="en-US" dirty="0" err="1" smtClean="0"/>
              <a:t>Ansible</a:t>
            </a:r>
            <a:r>
              <a:rPr lang="en-US" dirty="0" smtClean="0"/>
              <a:t> 2.4 and its ACI REST module</a:t>
            </a:r>
          </a:p>
          <a:p>
            <a:pPr lvl="1"/>
            <a:r>
              <a:rPr lang="nl-BE" dirty="0">
                <a:hlinkClick r:id="rId2"/>
              </a:rPr>
              <a:t>https://</a:t>
            </a:r>
            <a:r>
              <a:rPr lang="nl-BE" dirty="0" smtClean="0">
                <a:hlinkClick r:id="rId2"/>
              </a:rPr>
              <a:t>docs.ansible.com/ansible/2.4/aci_rest_module.html</a:t>
            </a:r>
            <a:r>
              <a:rPr lang="nl-BE" dirty="0" smtClean="0"/>
              <a:t> </a:t>
            </a:r>
          </a:p>
          <a:p>
            <a:r>
              <a:rPr lang="en-US" dirty="0" smtClean="0"/>
              <a:t>That’s essentially what the ACI Galaxy role we just covered relies on</a:t>
            </a:r>
          </a:p>
          <a:p>
            <a:r>
              <a:rPr lang="en-US" dirty="0" smtClean="0"/>
              <a:t>The way it works is quite straightforward: you pass the raw JSON or XML content to the </a:t>
            </a:r>
            <a:r>
              <a:rPr lang="en-US" dirty="0" err="1" smtClean="0"/>
              <a:t>Ansible</a:t>
            </a:r>
            <a:r>
              <a:rPr lang="en-US" dirty="0" smtClean="0"/>
              <a:t> module – examples follow</a:t>
            </a:r>
            <a:endParaRPr lang="nl-BE" dirty="0"/>
          </a:p>
        </p:txBody>
      </p:sp>
    </p:spTree>
    <p:extLst>
      <p:ext uri="{BB962C8B-B14F-4D97-AF65-F5344CB8AC3E}">
        <p14:creationId xmlns:p14="http://schemas.microsoft.com/office/powerpoint/2010/main" val="13266324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ACI REST API module for </a:t>
            </a:r>
            <a:r>
              <a:rPr lang="en-US" dirty="0" err="1" smtClean="0"/>
              <a:t>Ansible</a:t>
            </a:r>
            <a:endParaRPr lang="nl-BE" dirty="0"/>
          </a:p>
        </p:txBody>
      </p:sp>
      <p:sp>
        <p:nvSpPr>
          <p:cNvPr id="3" name="Content Placeholder 2"/>
          <p:cNvSpPr>
            <a:spLocks noGrp="1"/>
          </p:cNvSpPr>
          <p:nvPr>
            <p:ph idx="1"/>
          </p:nvPr>
        </p:nvSpPr>
        <p:spPr/>
        <p:txBody>
          <a:bodyPr/>
          <a:lstStyle/>
          <a:p>
            <a:r>
              <a:rPr lang="en-US" dirty="0" smtClean="0"/>
              <a:t>Using this inventory file</a:t>
            </a:r>
          </a:p>
          <a:p>
            <a:endParaRPr lang="en-US" dirty="0"/>
          </a:p>
          <a:p>
            <a:endParaRPr lang="en-US" dirty="0" smtClean="0"/>
          </a:p>
          <a:p>
            <a:r>
              <a:rPr lang="en-US" dirty="0" smtClean="0"/>
              <a:t>And the following playbook</a:t>
            </a:r>
            <a:endParaRPr lang="nl-BE" dirty="0"/>
          </a:p>
        </p:txBody>
      </p:sp>
      <p:sp>
        <p:nvSpPr>
          <p:cNvPr id="4" name="Rectangle 3"/>
          <p:cNvSpPr/>
          <p:nvPr/>
        </p:nvSpPr>
        <p:spPr>
          <a:xfrm>
            <a:off x="1106556" y="1783211"/>
            <a:ext cx="10595113" cy="707886"/>
          </a:xfrm>
          <a:prstGeom prst="rect">
            <a:avLst/>
          </a:prstGeom>
          <a:ln>
            <a:solidFill>
              <a:srgbClr val="0070C0"/>
            </a:solidFill>
          </a:ln>
        </p:spPr>
        <p:txBody>
          <a:bodyPr wrap="square">
            <a:spAutoFit/>
          </a:bodyPr>
          <a:lstStyle/>
          <a:p>
            <a:r>
              <a:rPr lang="nl-BE" sz="1000" dirty="0">
                <a:latin typeface="Courier New" panose="02070309020205020404" pitchFamily="49" charset="0"/>
                <a:cs typeface="Courier New" panose="02070309020205020404" pitchFamily="49" charset="0"/>
              </a:rPr>
              <a:t>root@vm0:~/ANSIBLE/ACI# cat aci-hosts</a:t>
            </a:r>
          </a:p>
          <a:p>
            <a:r>
              <a:rPr lang="nl-BE" sz="1000" dirty="0">
                <a:latin typeface="Courier New" panose="02070309020205020404" pitchFamily="49" charset="0"/>
                <a:cs typeface="Courier New" panose="02070309020205020404" pitchFamily="49" charset="0"/>
              </a:rPr>
              <a:t>insbu-bel-apic-1.cisco.com ansible_ssh_user=sdn ansible_ssh_pass=cisco aci_hostname=10.48.58.5 aci_username=sdn aci_password=cisco</a:t>
            </a:r>
          </a:p>
          <a:p>
            <a:endParaRPr lang="nl-BE" sz="1000" dirty="0">
              <a:latin typeface="Courier New" panose="02070309020205020404" pitchFamily="49" charset="0"/>
              <a:cs typeface="Courier New" panose="02070309020205020404" pitchFamily="49" charset="0"/>
            </a:endParaRPr>
          </a:p>
          <a:p>
            <a:r>
              <a:rPr lang="nl-BE" sz="1000" dirty="0">
                <a:latin typeface="Courier New" panose="02070309020205020404" pitchFamily="49" charset="0"/>
                <a:cs typeface="Courier New" panose="02070309020205020404" pitchFamily="49" charset="0"/>
              </a:rPr>
              <a:t>root@vm0:~/ANSIBLE/ACI#</a:t>
            </a:r>
          </a:p>
        </p:txBody>
      </p:sp>
      <p:sp>
        <p:nvSpPr>
          <p:cNvPr id="5" name="Rectangle 4"/>
          <p:cNvSpPr/>
          <p:nvPr/>
        </p:nvSpPr>
        <p:spPr>
          <a:xfrm>
            <a:off x="1106556" y="3065668"/>
            <a:ext cx="6096000" cy="3631763"/>
          </a:xfrm>
          <a:prstGeom prst="rect">
            <a:avLst/>
          </a:prstGeom>
          <a:ln>
            <a:solidFill>
              <a:srgbClr val="0070C0"/>
            </a:solidFill>
          </a:ln>
        </p:spPr>
        <p:txBody>
          <a:bodyPr>
            <a:spAutoFit/>
          </a:bodyPr>
          <a:lstStyle/>
          <a:p>
            <a:r>
              <a:rPr lang="nl-BE" sz="1000" dirty="0">
                <a:latin typeface="Courier New" panose="02070309020205020404" pitchFamily="49" charset="0"/>
                <a:cs typeface="Courier New" panose="02070309020205020404" pitchFamily="49" charset="0"/>
              </a:rPr>
              <a:t>root@vm0:~/ANSIBLE/ACI# cat aci_rest_api.yml</a:t>
            </a:r>
          </a:p>
          <a:p>
            <a:r>
              <a:rPr lang="nl-BE" sz="1000" dirty="0">
                <a:latin typeface="Courier New" panose="02070309020205020404" pitchFamily="49" charset="0"/>
                <a:cs typeface="Courier New" panose="02070309020205020404" pitchFamily="49" charset="0"/>
              </a:rPr>
              <a:t>---</a:t>
            </a:r>
          </a:p>
          <a:p>
            <a:r>
              <a:rPr lang="nl-BE" sz="1000" dirty="0">
                <a:latin typeface="Courier New" panose="02070309020205020404" pitchFamily="49" charset="0"/>
                <a:cs typeface="Courier New" panose="02070309020205020404" pitchFamily="49" charset="0"/>
              </a:rPr>
              <a:t>- hosts: insbu-bel-apic-1.cisco.com</a:t>
            </a:r>
          </a:p>
          <a:p>
            <a:r>
              <a:rPr lang="nl-BE" sz="1000" dirty="0">
                <a:latin typeface="Courier New" panose="02070309020205020404" pitchFamily="49" charset="0"/>
                <a:cs typeface="Courier New" panose="02070309020205020404" pitchFamily="49" charset="0"/>
              </a:rPr>
              <a:t>  vars:</a:t>
            </a:r>
          </a:p>
          <a:p>
            <a:r>
              <a:rPr lang="nl-BE" sz="1000" dirty="0">
                <a:latin typeface="Courier New" panose="02070309020205020404" pitchFamily="49" charset="0"/>
                <a:cs typeface="Courier New" panose="02070309020205020404" pitchFamily="49" charset="0"/>
              </a:rPr>
              <a:t>  tasks:</a:t>
            </a:r>
          </a:p>
          <a:p>
            <a:r>
              <a:rPr lang="nl-BE" sz="1000" dirty="0">
                <a:latin typeface="Courier New" panose="02070309020205020404" pitchFamily="49" charset="0"/>
                <a:cs typeface="Courier New" panose="02070309020205020404" pitchFamily="49" charset="0"/>
              </a:rPr>
              <a:t>  - name: Add a tenant using a JSON string</a:t>
            </a:r>
          </a:p>
          <a:p>
            <a:r>
              <a:rPr lang="nl-BE" sz="1000" dirty="0">
                <a:latin typeface="Courier New" panose="02070309020205020404" pitchFamily="49" charset="0"/>
                <a:cs typeface="Courier New" panose="02070309020205020404" pitchFamily="49" charset="0"/>
              </a:rPr>
              <a:t>    aci_rest:</a:t>
            </a:r>
          </a:p>
          <a:p>
            <a:r>
              <a:rPr lang="nl-BE" sz="1000" dirty="0">
                <a:latin typeface="Courier New" panose="02070309020205020404" pitchFamily="49" charset="0"/>
                <a:cs typeface="Courier New" panose="02070309020205020404" pitchFamily="49" charset="0"/>
              </a:rPr>
              <a:t>      hostname: '{{ inventory_hostname }}'</a:t>
            </a:r>
          </a:p>
          <a:p>
            <a:r>
              <a:rPr lang="nl-BE" sz="1000" dirty="0">
                <a:latin typeface="Courier New" panose="02070309020205020404" pitchFamily="49" charset="0"/>
                <a:cs typeface="Courier New" panose="02070309020205020404" pitchFamily="49" charset="0"/>
              </a:rPr>
              <a:t>      username: '{{ aci_username }}'</a:t>
            </a:r>
          </a:p>
          <a:p>
            <a:r>
              <a:rPr lang="nl-BE" sz="1000" dirty="0">
                <a:latin typeface="Courier New" panose="02070309020205020404" pitchFamily="49" charset="0"/>
                <a:cs typeface="Courier New" panose="02070309020205020404" pitchFamily="49" charset="0"/>
              </a:rPr>
              <a:t>      password: '{{ aci_password }}'</a:t>
            </a:r>
          </a:p>
          <a:p>
            <a:r>
              <a:rPr lang="nl-BE" sz="1000" dirty="0">
                <a:latin typeface="Courier New" panose="02070309020205020404" pitchFamily="49" charset="0"/>
                <a:cs typeface="Courier New" panose="02070309020205020404" pitchFamily="49" charset="0"/>
              </a:rPr>
              <a:t>      validate_certs: no</a:t>
            </a:r>
          </a:p>
          <a:p>
            <a:r>
              <a:rPr lang="nl-BE" sz="1000" dirty="0">
                <a:latin typeface="Courier New" panose="02070309020205020404" pitchFamily="49" charset="0"/>
                <a:cs typeface="Courier New" panose="02070309020205020404" pitchFamily="49" charset="0"/>
              </a:rPr>
              <a:t>      path: /</a:t>
            </a:r>
            <a:r>
              <a:rPr lang="nl-BE" sz="1000" dirty="0" smtClean="0">
                <a:latin typeface="Courier New" panose="02070309020205020404" pitchFamily="49" charset="0"/>
                <a:cs typeface="Courier New" panose="02070309020205020404" pitchFamily="49" charset="0"/>
              </a:rPr>
              <a:t>api/mo/uni/tn-AnsibleRest.json</a:t>
            </a:r>
            <a:endParaRPr lang="nl-BE" sz="1000" dirty="0">
              <a:latin typeface="Courier New" panose="02070309020205020404" pitchFamily="49" charset="0"/>
              <a:cs typeface="Courier New" panose="02070309020205020404" pitchFamily="49" charset="0"/>
            </a:endParaRPr>
          </a:p>
          <a:p>
            <a:r>
              <a:rPr lang="nl-BE" sz="1000" dirty="0">
                <a:latin typeface="Courier New" panose="02070309020205020404" pitchFamily="49" charset="0"/>
                <a:cs typeface="Courier New" panose="02070309020205020404" pitchFamily="49" charset="0"/>
              </a:rPr>
              <a:t>      method: post</a:t>
            </a:r>
          </a:p>
          <a:p>
            <a:r>
              <a:rPr lang="nl-BE" sz="1000" dirty="0">
                <a:latin typeface="Courier New" panose="02070309020205020404" pitchFamily="49" charset="0"/>
                <a:cs typeface="Courier New" panose="02070309020205020404" pitchFamily="49" charset="0"/>
              </a:rPr>
              <a:t>      content: |</a:t>
            </a:r>
          </a:p>
          <a:p>
            <a:r>
              <a:rPr lang="nl-BE" sz="1000" dirty="0">
                <a:latin typeface="Courier New" panose="02070309020205020404" pitchFamily="49" charset="0"/>
                <a:cs typeface="Courier New" panose="02070309020205020404" pitchFamily="49" charset="0"/>
              </a:rPr>
              <a:t>        {</a:t>
            </a:r>
          </a:p>
          <a:p>
            <a:r>
              <a:rPr lang="nl-BE" sz="1000" dirty="0">
                <a:latin typeface="Courier New" panose="02070309020205020404" pitchFamily="49" charset="0"/>
                <a:cs typeface="Courier New" panose="02070309020205020404" pitchFamily="49" charset="0"/>
              </a:rPr>
              <a:t>          "fvTenant": {</a:t>
            </a:r>
          </a:p>
          <a:p>
            <a:r>
              <a:rPr lang="nl-BE" sz="1000" dirty="0">
                <a:latin typeface="Courier New" panose="02070309020205020404" pitchFamily="49" charset="0"/>
                <a:cs typeface="Courier New" panose="02070309020205020404" pitchFamily="49" charset="0"/>
              </a:rPr>
              <a:t>            "attributes": {</a:t>
            </a:r>
          </a:p>
          <a:p>
            <a:r>
              <a:rPr lang="nl-BE" sz="1000" dirty="0">
                <a:latin typeface="Courier New" panose="02070309020205020404" pitchFamily="49" charset="0"/>
                <a:cs typeface="Courier New" panose="02070309020205020404" pitchFamily="49" charset="0"/>
              </a:rPr>
              <a:t>              "name": </a:t>
            </a:r>
            <a:r>
              <a:rPr lang="nl-BE" sz="1000" dirty="0" smtClean="0">
                <a:latin typeface="Courier New" panose="02070309020205020404" pitchFamily="49" charset="0"/>
                <a:cs typeface="Courier New" panose="02070309020205020404" pitchFamily="49" charset="0"/>
              </a:rPr>
              <a:t>“AnsibleRest",</a:t>
            </a:r>
            <a:endParaRPr lang="nl-BE" sz="1000" dirty="0">
              <a:latin typeface="Courier New" panose="02070309020205020404" pitchFamily="49" charset="0"/>
              <a:cs typeface="Courier New" panose="02070309020205020404" pitchFamily="49" charset="0"/>
            </a:endParaRPr>
          </a:p>
          <a:p>
            <a:r>
              <a:rPr lang="nl-BE" sz="1000" dirty="0">
                <a:latin typeface="Courier New" panose="02070309020205020404" pitchFamily="49" charset="0"/>
                <a:cs typeface="Courier New" panose="02070309020205020404" pitchFamily="49" charset="0"/>
              </a:rPr>
              <a:t>              "descr": </a:t>
            </a:r>
            <a:r>
              <a:rPr lang="nl-BE" sz="1000" dirty="0" smtClean="0">
                <a:latin typeface="Courier New" panose="02070309020205020404" pitchFamily="49" charset="0"/>
                <a:cs typeface="Courier New" panose="02070309020205020404" pitchFamily="49" charset="0"/>
              </a:rPr>
              <a:t>“REST demo"</a:t>
            </a:r>
            <a:endParaRPr lang="nl-BE" sz="1000" dirty="0">
              <a:latin typeface="Courier New" panose="02070309020205020404" pitchFamily="49" charset="0"/>
              <a:cs typeface="Courier New" panose="02070309020205020404" pitchFamily="49" charset="0"/>
            </a:endParaRPr>
          </a:p>
          <a:p>
            <a:r>
              <a:rPr lang="nl-BE" sz="1000" dirty="0">
                <a:latin typeface="Courier New" panose="02070309020205020404" pitchFamily="49" charset="0"/>
                <a:cs typeface="Courier New" panose="02070309020205020404" pitchFamily="49" charset="0"/>
              </a:rPr>
              <a:t>            }</a:t>
            </a:r>
          </a:p>
          <a:p>
            <a:r>
              <a:rPr lang="nl-BE" sz="1000" dirty="0">
                <a:latin typeface="Courier New" panose="02070309020205020404" pitchFamily="49" charset="0"/>
                <a:cs typeface="Courier New" panose="02070309020205020404" pitchFamily="49" charset="0"/>
              </a:rPr>
              <a:t>          }</a:t>
            </a:r>
          </a:p>
          <a:p>
            <a:r>
              <a:rPr lang="nl-BE" sz="1000" dirty="0">
                <a:latin typeface="Courier New" panose="02070309020205020404" pitchFamily="49" charset="0"/>
                <a:cs typeface="Courier New" panose="02070309020205020404" pitchFamily="49" charset="0"/>
              </a:rPr>
              <a:t>        }</a:t>
            </a:r>
          </a:p>
          <a:p>
            <a:r>
              <a:rPr lang="nl-BE" sz="1000" dirty="0">
                <a:latin typeface="Courier New" panose="02070309020205020404" pitchFamily="49" charset="0"/>
                <a:cs typeface="Courier New" panose="02070309020205020404" pitchFamily="49" charset="0"/>
              </a:rPr>
              <a:t>    </a:t>
            </a:r>
            <a:r>
              <a:rPr lang="nl-BE" sz="1000" b="1" dirty="0">
                <a:solidFill>
                  <a:srgbClr val="FF0000"/>
                </a:solidFill>
                <a:latin typeface="Courier New" panose="02070309020205020404" pitchFamily="49" charset="0"/>
                <a:cs typeface="Courier New" panose="02070309020205020404" pitchFamily="49" charset="0"/>
              </a:rPr>
              <a:t>delegate_to: localhost</a:t>
            </a:r>
          </a:p>
        </p:txBody>
      </p:sp>
    </p:spTree>
    <p:extLst>
      <p:ext uri="{BB962C8B-B14F-4D97-AF65-F5344CB8AC3E}">
        <p14:creationId xmlns:p14="http://schemas.microsoft.com/office/powerpoint/2010/main" val="37569713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ACI REST API module for </a:t>
            </a:r>
            <a:r>
              <a:rPr lang="en-US" dirty="0" err="1" smtClean="0"/>
              <a:t>Ansible</a:t>
            </a:r>
            <a:endParaRPr lang="nl-BE" dirty="0"/>
          </a:p>
        </p:txBody>
      </p:sp>
      <p:sp>
        <p:nvSpPr>
          <p:cNvPr id="3" name="Content Placeholder 2"/>
          <p:cNvSpPr>
            <a:spLocks noGrp="1"/>
          </p:cNvSpPr>
          <p:nvPr>
            <p:ph idx="1"/>
          </p:nvPr>
        </p:nvSpPr>
        <p:spPr/>
        <p:txBody>
          <a:bodyPr/>
          <a:lstStyle/>
          <a:p>
            <a:r>
              <a:rPr lang="en-US" dirty="0" smtClean="0"/>
              <a:t>Run the playbook, and you have a brand new tenant:</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OK – what’s this “</a:t>
            </a:r>
            <a:r>
              <a:rPr lang="en-US" dirty="0" err="1" smtClean="0"/>
              <a:t>delegate_to</a:t>
            </a:r>
            <a:r>
              <a:rPr lang="en-US" dirty="0" smtClean="0"/>
              <a:t>” option in the playbook?</a:t>
            </a:r>
          </a:p>
          <a:p>
            <a:pPr lvl="1"/>
            <a:r>
              <a:rPr lang="en-US" dirty="0" smtClean="0"/>
              <a:t>It tells </a:t>
            </a:r>
            <a:r>
              <a:rPr lang="en-US" dirty="0" err="1" smtClean="0"/>
              <a:t>Ansible</a:t>
            </a:r>
            <a:r>
              <a:rPr lang="en-US" dirty="0" smtClean="0"/>
              <a:t> to have the host specified after </a:t>
            </a:r>
            <a:r>
              <a:rPr lang="en-US" dirty="0" err="1" smtClean="0"/>
              <a:t>delegate_to</a:t>
            </a:r>
            <a:r>
              <a:rPr lang="en-US" dirty="0" smtClean="0"/>
              <a:t> run the command</a:t>
            </a:r>
          </a:p>
          <a:p>
            <a:pPr lvl="1"/>
            <a:r>
              <a:rPr lang="en-US" dirty="0" smtClean="0"/>
              <a:t>In this case, it’s localhost (the </a:t>
            </a:r>
            <a:r>
              <a:rPr lang="en-US" dirty="0" err="1" smtClean="0"/>
              <a:t>Ansible</a:t>
            </a:r>
            <a:r>
              <a:rPr lang="en-US" dirty="0" smtClean="0"/>
              <a:t> server) directly running the HTTP/HTTPS request</a:t>
            </a:r>
          </a:p>
          <a:p>
            <a:endParaRPr lang="en-US" dirty="0"/>
          </a:p>
          <a:p>
            <a:pPr marL="0" indent="0">
              <a:buNone/>
            </a:pPr>
            <a:endParaRPr lang="en-US" dirty="0" smtClean="0"/>
          </a:p>
        </p:txBody>
      </p:sp>
      <p:pic>
        <p:nvPicPr>
          <p:cNvPr id="6" name="Picture 5"/>
          <p:cNvPicPr>
            <a:picLocks noChangeAspect="1"/>
          </p:cNvPicPr>
          <p:nvPr/>
        </p:nvPicPr>
        <p:blipFill>
          <a:blip r:embed="rId2"/>
          <a:stretch>
            <a:fillRect/>
          </a:stretch>
        </p:blipFill>
        <p:spPr>
          <a:xfrm>
            <a:off x="959955" y="1819275"/>
            <a:ext cx="6235976" cy="2281125"/>
          </a:xfrm>
          <a:prstGeom prst="rect">
            <a:avLst/>
          </a:prstGeom>
        </p:spPr>
      </p:pic>
    </p:spTree>
    <p:extLst>
      <p:ext uri="{BB962C8B-B14F-4D97-AF65-F5344CB8AC3E}">
        <p14:creationId xmlns:p14="http://schemas.microsoft.com/office/powerpoint/2010/main" val="438299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just happened?</a:t>
            </a:r>
            <a:endParaRPr lang="nl-BE" dirty="0"/>
          </a:p>
        </p:txBody>
      </p:sp>
      <p:sp>
        <p:nvSpPr>
          <p:cNvPr id="3" name="Content Placeholder 2"/>
          <p:cNvSpPr>
            <a:spLocks noGrp="1"/>
          </p:cNvSpPr>
          <p:nvPr>
            <p:ph idx="1"/>
          </p:nvPr>
        </p:nvSpPr>
        <p:spPr/>
        <p:txBody>
          <a:bodyPr/>
          <a:lstStyle/>
          <a:p>
            <a:r>
              <a:rPr lang="en-US" dirty="0" smtClean="0"/>
              <a:t>We told </a:t>
            </a:r>
            <a:r>
              <a:rPr lang="en-US" dirty="0" err="1"/>
              <a:t>A</a:t>
            </a:r>
            <a:r>
              <a:rPr lang="en-US" dirty="0" err="1" smtClean="0"/>
              <a:t>nsible</a:t>
            </a:r>
            <a:r>
              <a:rPr lang="en-US" dirty="0" smtClean="0"/>
              <a:t> to run the “ls” command against systems part of the ha-proxy group</a:t>
            </a:r>
          </a:p>
          <a:p>
            <a:r>
              <a:rPr lang="en-US" dirty="0" smtClean="0"/>
              <a:t>This is called an ad-hoc command, it doesn’t contain a detailed sequence of steps (called plays) – just something to do and then bail out</a:t>
            </a:r>
          </a:p>
          <a:p>
            <a:r>
              <a:rPr lang="en-US" dirty="0" smtClean="0"/>
              <a:t>By default, an </a:t>
            </a:r>
            <a:r>
              <a:rPr lang="en-US" dirty="0" err="1" smtClean="0"/>
              <a:t>Ansible</a:t>
            </a:r>
            <a:r>
              <a:rPr lang="en-US" dirty="0" smtClean="0"/>
              <a:t> ad-hoc command runs the “command” module</a:t>
            </a:r>
          </a:p>
          <a:p>
            <a:pPr lvl="1"/>
            <a:r>
              <a:rPr lang="en-US" dirty="0" smtClean="0"/>
              <a:t>Allows you to execute shell commands </a:t>
            </a:r>
            <a:r>
              <a:rPr lang="en-US" dirty="0" smtClean="0">
                <a:solidFill>
                  <a:schemeClr val="accent2">
                    <a:lumMod val="75000"/>
                  </a:schemeClr>
                </a:solidFill>
              </a:rPr>
              <a:t>inside a Python script on the remote system</a:t>
            </a:r>
          </a:p>
          <a:p>
            <a:r>
              <a:rPr lang="en-US" dirty="0" smtClean="0"/>
              <a:t>We’ll see later that there’s also a “shell” module </a:t>
            </a:r>
          </a:p>
          <a:p>
            <a:pPr lvl="1"/>
            <a:r>
              <a:rPr lang="en-US" dirty="0" smtClean="0"/>
              <a:t>This one runs commands inside a proper shell on the remote system, allowing you to use shell variables</a:t>
            </a:r>
            <a:endParaRPr lang="nl-BE" dirty="0"/>
          </a:p>
        </p:txBody>
      </p:sp>
    </p:spTree>
    <p:extLst>
      <p:ext uri="{BB962C8B-B14F-4D97-AF65-F5344CB8AC3E}">
        <p14:creationId xmlns:p14="http://schemas.microsoft.com/office/powerpoint/2010/main" val="32754723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Delegate_to</a:t>
            </a:r>
            <a:endParaRPr lang="nl-BE" dirty="0"/>
          </a:p>
        </p:txBody>
      </p:sp>
      <p:sp>
        <p:nvSpPr>
          <p:cNvPr id="3" name="Content Placeholder 2"/>
          <p:cNvSpPr>
            <a:spLocks noGrp="1"/>
          </p:cNvSpPr>
          <p:nvPr>
            <p:ph idx="1"/>
          </p:nvPr>
        </p:nvSpPr>
        <p:spPr/>
        <p:txBody>
          <a:bodyPr/>
          <a:lstStyle/>
          <a:p>
            <a:r>
              <a:rPr lang="en-US" dirty="0" smtClean="0"/>
              <a:t>If you </a:t>
            </a:r>
            <a:r>
              <a:rPr lang="en-US" dirty="0" err="1" smtClean="0"/>
              <a:t>tcpdump</a:t>
            </a:r>
            <a:r>
              <a:rPr lang="en-US" dirty="0" smtClean="0"/>
              <a:t> communications between the </a:t>
            </a:r>
            <a:r>
              <a:rPr lang="en-US" dirty="0" err="1" smtClean="0"/>
              <a:t>Ansible</a:t>
            </a:r>
            <a:r>
              <a:rPr lang="en-US" dirty="0" smtClean="0"/>
              <a:t> server and APIC, you’ll see that it’s indeed the </a:t>
            </a:r>
            <a:r>
              <a:rPr lang="en-US" dirty="0" err="1" smtClean="0"/>
              <a:t>Ansible</a:t>
            </a:r>
            <a:r>
              <a:rPr lang="en-US" dirty="0" smtClean="0"/>
              <a:t> server directly talking REST to APIC</a:t>
            </a:r>
          </a:p>
          <a:p>
            <a:pPr lvl="1"/>
            <a:r>
              <a:rPr lang="en-US" dirty="0" err="1" smtClean="0"/>
              <a:t>Ansible</a:t>
            </a:r>
            <a:r>
              <a:rPr lang="en-US" dirty="0" smtClean="0"/>
              <a:t> server is 10.48.82.67, APIC is 10.48.58.4:</a:t>
            </a:r>
            <a:endParaRPr lang="nl-BE" dirty="0"/>
          </a:p>
        </p:txBody>
      </p:sp>
      <p:pic>
        <p:nvPicPr>
          <p:cNvPr id="4" name="Picture 3"/>
          <p:cNvPicPr>
            <a:picLocks noChangeAspect="1"/>
          </p:cNvPicPr>
          <p:nvPr/>
        </p:nvPicPr>
        <p:blipFill>
          <a:blip r:embed="rId2"/>
          <a:stretch>
            <a:fillRect/>
          </a:stretch>
        </p:blipFill>
        <p:spPr>
          <a:xfrm>
            <a:off x="1632502" y="2449788"/>
            <a:ext cx="7922315" cy="2933435"/>
          </a:xfrm>
          <a:prstGeom prst="rect">
            <a:avLst/>
          </a:prstGeom>
        </p:spPr>
      </p:pic>
    </p:spTree>
    <p:extLst>
      <p:ext uri="{BB962C8B-B14F-4D97-AF65-F5344CB8AC3E}">
        <p14:creationId xmlns:p14="http://schemas.microsoft.com/office/powerpoint/2010/main" val="2643545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examples</a:t>
            </a:r>
            <a:endParaRPr lang="nl-BE" dirty="0"/>
          </a:p>
        </p:txBody>
      </p:sp>
      <p:sp>
        <p:nvSpPr>
          <p:cNvPr id="3" name="Content Placeholder 2"/>
          <p:cNvSpPr>
            <a:spLocks noGrp="1"/>
          </p:cNvSpPr>
          <p:nvPr>
            <p:ph idx="1"/>
          </p:nvPr>
        </p:nvSpPr>
        <p:spPr/>
        <p:txBody>
          <a:bodyPr/>
          <a:lstStyle/>
          <a:p>
            <a:r>
              <a:rPr lang="en-US" dirty="0" smtClean="0"/>
              <a:t>You can GET, POST and DELETE using this module</a:t>
            </a:r>
          </a:p>
          <a:p>
            <a:r>
              <a:rPr lang="en-US" dirty="0" smtClean="0"/>
              <a:t>You’re not limited to JSON, you can also use XML</a:t>
            </a:r>
          </a:p>
          <a:p>
            <a:r>
              <a:rPr lang="en-US" dirty="0" smtClean="0"/>
              <a:t>You can even use YAML and let the module translate that for you</a:t>
            </a:r>
          </a:p>
          <a:p>
            <a:r>
              <a:rPr lang="en-US" dirty="0" smtClean="0"/>
              <a:t>It’s possible to turn off SSL by using “</a:t>
            </a:r>
            <a:r>
              <a:rPr lang="en-US" dirty="0" err="1" smtClean="0"/>
              <a:t>use_ssl</a:t>
            </a:r>
            <a:r>
              <a:rPr lang="en-US" dirty="0" smtClean="0"/>
              <a:t>: no”</a:t>
            </a:r>
          </a:p>
          <a:p>
            <a:r>
              <a:rPr lang="en-US" dirty="0" smtClean="0"/>
              <a:t>Variable substitution works too here (quite convenient for mass operations)</a:t>
            </a:r>
          </a:p>
          <a:p>
            <a:r>
              <a:rPr lang="en-US" dirty="0" smtClean="0"/>
              <a:t>See the official doc for examples</a:t>
            </a:r>
            <a:endParaRPr lang="nl-BE" dirty="0"/>
          </a:p>
        </p:txBody>
      </p:sp>
    </p:spTree>
    <p:extLst>
      <p:ext uri="{BB962C8B-B14F-4D97-AF65-F5344CB8AC3E}">
        <p14:creationId xmlns:p14="http://schemas.microsoft.com/office/powerpoint/2010/main" val="27197511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ACI integration: bonus</a:t>
            </a:r>
            <a:endParaRPr lang="nl-BE" dirty="0"/>
          </a:p>
        </p:txBody>
      </p:sp>
      <p:sp>
        <p:nvSpPr>
          <p:cNvPr id="5" name="Text Placeholder 4"/>
          <p:cNvSpPr>
            <a:spLocks noGrp="1"/>
          </p:cNvSpPr>
          <p:nvPr>
            <p:ph type="body" idx="1"/>
          </p:nvPr>
        </p:nvSpPr>
        <p:spPr/>
        <p:txBody>
          <a:bodyPr/>
          <a:lstStyle/>
          <a:p>
            <a:endParaRPr lang="nl-BE"/>
          </a:p>
        </p:txBody>
      </p:sp>
    </p:spTree>
    <p:extLst>
      <p:ext uri="{BB962C8B-B14F-4D97-AF65-F5344CB8AC3E}">
        <p14:creationId xmlns:p14="http://schemas.microsoft.com/office/powerpoint/2010/main" val="739505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really fancy now</a:t>
            </a:r>
            <a:endParaRPr lang="nl-BE" dirty="0"/>
          </a:p>
        </p:txBody>
      </p:sp>
      <p:sp>
        <p:nvSpPr>
          <p:cNvPr id="3" name="Content Placeholder 2"/>
          <p:cNvSpPr>
            <a:spLocks noGrp="1"/>
          </p:cNvSpPr>
          <p:nvPr>
            <p:ph idx="1"/>
          </p:nvPr>
        </p:nvSpPr>
        <p:spPr/>
        <p:txBody>
          <a:bodyPr/>
          <a:lstStyle/>
          <a:p>
            <a:r>
              <a:rPr lang="en-US" dirty="0" smtClean="0"/>
              <a:t>You can use </a:t>
            </a:r>
            <a:r>
              <a:rPr lang="en-US" dirty="0" err="1" smtClean="0"/>
              <a:t>Ansible</a:t>
            </a:r>
            <a:r>
              <a:rPr lang="en-US" dirty="0" smtClean="0"/>
              <a:t> to parse JSON output</a:t>
            </a:r>
            <a:endParaRPr lang="nl-BE" dirty="0"/>
          </a:p>
        </p:txBody>
      </p:sp>
      <p:pic>
        <p:nvPicPr>
          <p:cNvPr id="4" name="Picture 3"/>
          <p:cNvPicPr>
            <a:picLocks noChangeAspect="1"/>
          </p:cNvPicPr>
          <p:nvPr/>
        </p:nvPicPr>
        <p:blipFill>
          <a:blip r:embed="rId2"/>
          <a:stretch>
            <a:fillRect/>
          </a:stretch>
        </p:blipFill>
        <p:spPr>
          <a:xfrm>
            <a:off x="417531" y="2009864"/>
            <a:ext cx="3019425" cy="3724275"/>
          </a:xfrm>
          <a:prstGeom prst="rect">
            <a:avLst/>
          </a:prstGeom>
        </p:spPr>
      </p:pic>
      <p:sp>
        <p:nvSpPr>
          <p:cNvPr id="5" name="Right Arrow 4"/>
          <p:cNvSpPr/>
          <p:nvPr/>
        </p:nvSpPr>
        <p:spPr>
          <a:xfrm>
            <a:off x="3685998" y="3424519"/>
            <a:ext cx="1005272" cy="590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6" name="Picture 5"/>
          <p:cNvPicPr>
            <a:picLocks noChangeAspect="1"/>
          </p:cNvPicPr>
          <p:nvPr/>
        </p:nvPicPr>
        <p:blipFill>
          <a:blip r:embed="rId3"/>
          <a:stretch>
            <a:fillRect/>
          </a:stretch>
        </p:blipFill>
        <p:spPr>
          <a:xfrm>
            <a:off x="4940312" y="2024151"/>
            <a:ext cx="7086600" cy="3695700"/>
          </a:xfrm>
          <a:prstGeom prst="rect">
            <a:avLst/>
          </a:prstGeom>
        </p:spPr>
      </p:pic>
      <p:pic>
        <p:nvPicPr>
          <p:cNvPr id="7" name="Picture 6"/>
          <p:cNvPicPr>
            <a:picLocks noChangeAspect="1"/>
          </p:cNvPicPr>
          <p:nvPr/>
        </p:nvPicPr>
        <p:blipFill>
          <a:blip r:embed="rId4"/>
          <a:stretch>
            <a:fillRect/>
          </a:stretch>
        </p:blipFill>
        <p:spPr>
          <a:xfrm>
            <a:off x="2063762" y="5890828"/>
            <a:ext cx="9963150" cy="381000"/>
          </a:xfrm>
          <a:prstGeom prst="rect">
            <a:avLst/>
          </a:prstGeom>
        </p:spPr>
      </p:pic>
    </p:spTree>
    <p:extLst>
      <p:ext uri="{BB962C8B-B14F-4D97-AF65-F5344CB8AC3E}">
        <p14:creationId xmlns:p14="http://schemas.microsoft.com/office/powerpoint/2010/main" val="30233846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would we do something like that?</a:t>
            </a:r>
            <a:endParaRPr lang="nl-BE" dirty="0"/>
          </a:p>
        </p:txBody>
      </p:sp>
      <p:sp>
        <p:nvSpPr>
          <p:cNvPr id="3" name="Content Placeholder 2"/>
          <p:cNvSpPr>
            <a:spLocks noGrp="1"/>
          </p:cNvSpPr>
          <p:nvPr>
            <p:ph idx="1"/>
          </p:nvPr>
        </p:nvSpPr>
        <p:spPr/>
        <p:txBody>
          <a:bodyPr/>
          <a:lstStyle/>
          <a:p>
            <a:r>
              <a:rPr lang="en-US" dirty="0" smtClean="0"/>
              <a:t>You probably shouldn’t</a:t>
            </a:r>
          </a:p>
          <a:p>
            <a:r>
              <a:rPr lang="en-US" dirty="0" smtClean="0"/>
              <a:t>This just shows how powerful </a:t>
            </a:r>
            <a:r>
              <a:rPr lang="en-US" dirty="0" err="1" smtClean="0"/>
              <a:t>Ansible</a:t>
            </a:r>
            <a:r>
              <a:rPr lang="en-US" dirty="0" smtClean="0"/>
              <a:t> can be!</a:t>
            </a:r>
            <a:endParaRPr lang="nl-BE" dirty="0"/>
          </a:p>
        </p:txBody>
      </p:sp>
    </p:spTree>
    <p:extLst>
      <p:ext uri="{BB962C8B-B14F-4D97-AF65-F5344CB8AC3E}">
        <p14:creationId xmlns:p14="http://schemas.microsoft.com/office/powerpoint/2010/main" val="26611471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Wrapping up</a:t>
            </a:r>
            <a:endParaRPr lang="nl-BE" dirty="0"/>
          </a:p>
        </p:txBody>
      </p:sp>
      <p:sp>
        <p:nvSpPr>
          <p:cNvPr id="5" name="Text Placeholder 4"/>
          <p:cNvSpPr>
            <a:spLocks noGrp="1"/>
          </p:cNvSpPr>
          <p:nvPr>
            <p:ph type="body" idx="1"/>
          </p:nvPr>
        </p:nvSpPr>
        <p:spPr/>
        <p:txBody>
          <a:bodyPr/>
          <a:lstStyle/>
          <a:p>
            <a:endParaRPr lang="nl-BE"/>
          </a:p>
        </p:txBody>
      </p:sp>
    </p:spTree>
    <p:extLst>
      <p:ext uri="{BB962C8B-B14F-4D97-AF65-F5344CB8AC3E}">
        <p14:creationId xmlns:p14="http://schemas.microsoft.com/office/powerpoint/2010/main" val="24851448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We’re done!</a:t>
            </a:r>
            <a:endParaRPr lang="nl-BE" dirty="0"/>
          </a:p>
        </p:txBody>
      </p:sp>
      <p:sp>
        <p:nvSpPr>
          <p:cNvPr id="5" name="Content Placeholder 4"/>
          <p:cNvSpPr>
            <a:spLocks noGrp="1"/>
          </p:cNvSpPr>
          <p:nvPr>
            <p:ph idx="1"/>
          </p:nvPr>
        </p:nvSpPr>
        <p:spPr/>
        <p:txBody>
          <a:bodyPr/>
          <a:lstStyle/>
          <a:p>
            <a:r>
              <a:rPr lang="en-US" dirty="0" smtClean="0"/>
              <a:t>Our </a:t>
            </a:r>
            <a:r>
              <a:rPr lang="en-US" dirty="0" err="1" smtClean="0"/>
              <a:t>Ansible</a:t>
            </a:r>
            <a:r>
              <a:rPr lang="en-US" dirty="0" smtClean="0"/>
              <a:t> 101 introduction is complete</a:t>
            </a:r>
          </a:p>
          <a:p>
            <a:r>
              <a:rPr lang="en-US" dirty="0" err="1" smtClean="0"/>
              <a:t>Ansible’s</a:t>
            </a:r>
            <a:r>
              <a:rPr lang="en-US" dirty="0" smtClean="0"/>
              <a:t> value proposition: automate most DC assets with a minimal learning curve</a:t>
            </a:r>
          </a:p>
          <a:p>
            <a:r>
              <a:rPr lang="en-US" dirty="0" smtClean="0"/>
              <a:t>Due to its push-based agent-less architecture and simple syntax, it’s arguably significantly easier to adopt than other similar tools (Puppet, Chef, etc.)</a:t>
            </a:r>
          </a:p>
          <a:p>
            <a:r>
              <a:rPr lang="en-US" dirty="0" smtClean="0"/>
              <a:t>Practice again and again using your test environment</a:t>
            </a:r>
          </a:p>
          <a:p>
            <a:r>
              <a:rPr lang="en-US" dirty="0" smtClean="0"/>
              <a:t>Send any comments or suggestions about this deck to the author: </a:t>
            </a:r>
            <a:r>
              <a:rPr lang="en-US" dirty="0" smtClean="0">
                <a:hlinkClick r:id="rId2"/>
              </a:rPr>
              <a:t>cpaggen@cisco.com</a:t>
            </a:r>
            <a:r>
              <a:rPr lang="en-US" dirty="0" smtClean="0"/>
              <a:t> </a:t>
            </a:r>
          </a:p>
          <a:p>
            <a:endParaRPr lang="nl-BE" dirty="0"/>
          </a:p>
        </p:txBody>
      </p:sp>
    </p:spTree>
    <p:extLst>
      <p:ext uri="{BB962C8B-B14F-4D97-AF65-F5344CB8AC3E}">
        <p14:creationId xmlns:p14="http://schemas.microsoft.com/office/powerpoint/2010/main" val="1645037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the Python and SSH slide?</a:t>
            </a:r>
            <a:endParaRPr lang="nl-BE" dirty="0"/>
          </a:p>
        </p:txBody>
      </p:sp>
      <p:sp>
        <p:nvSpPr>
          <p:cNvPr id="3" name="Content Placeholder 2"/>
          <p:cNvSpPr>
            <a:spLocks noGrp="1"/>
          </p:cNvSpPr>
          <p:nvPr>
            <p:ph idx="1"/>
          </p:nvPr>
        </p:nvSpPr>
        <p:spPr/>
        <p:txBody>
          <a:bodyPr/>
          <a:lstStyle/>
          <a:p>
            <a:r>
              <a:rPr lang="en-US" dirty="0" smtClean="0"/>
              <a:t>When you run an </a:t>
            </a:r>
            <a:r>
              <a:rPr lang="en-US" dirty="0" err="1" smtClean="0"/>
              <a:t>Ansible</a:t>
            </a:r>
            <a:r>
              <a:rPr lang="en-US" dirty="0" smtClean="0"/>
              <a:t> automation sequence against a remote system, the </a:t>
            </a:r>
            <a:r>
              <a:rPr lang="en-US" dirty="0" err="1" smtClean="0"/>
              <a:t>Ansible</a:t>
            </a:r>
            <a:r>
              <a:rPr lang="en-US" dirty="0" smtClean="0"/>
              <a:t> server locates a Python script (in available modules) that does what you’re asking for</a:t>
            </a:r>
          </a:p>
          <a:p>
            <a:r>
              <a:rPr lang="en-US" dirty="0" smtClean="0"/>
              <a:t>The basic syntax for an </a:t>
            </a:r>
            <a:r>
              <a:rPr lang="en-US" dirty="0" err="1" smtClean="0"/>
              <a:t>Ansible</a:t>
            </a:r>
            <a:r>
              <a:rPr lang="en-US" dirty="0" smtClean="0"/>
              <a:t> ad-hoc command is </a:t>
            </a:r>
            <a:r>
              <a:rPr lang="en-US" dirty="0" err="1" smtClean="0">
                <a:solidFill>
                  <a:srgbClr val="7030A0"/>
                </a:solidFill>
              </a:rPr>
              <a:t>ansible</a:t>
            </a:r>
            <a:r>
              <a:rPr lang="en-US" dirty="0" smtClean="0">
                <a:solidFill>
                  <a:srgbClr val="7030A0"/>
                </a:solidFill>
              </a:rPr>
              <a:t> &lt;system&gt; -</a:t>
            </a:r>
            <a:r>
              <a:rPr lang="en-US" dirty="0" err="1" smtClean="0">
                <a:solidFill>
                  <a:srgbClr val="7030A0"/>
                </a:solidFill>
              </a:rPr>
              <a:t>i</a:t>
            </a:r>
            <a:r>
              <a:rPr lang="en-US" dirty="0" smtClean="0">
                <a:solidFill>
                  <a:srgbClr val="7030A0"/>
                </a:solidFill>
              </a:rPr>
              <a:t> &lt;</a:t>
            </a:r>
            <a:r>
              <a:rPr lang="en-US" dirty="0" err="1" smtClean="0">
                <a:solidFill>
                  <a:srgbClr val="7030A0"/>
                </a:solidFill>
              </a:rPr>
              <a:t>inventoryFile</a:t>
            </a:r>
            <a:r>
              <a:rPr lang="en-US" dirty="0" smtClean="0">
                <a:solidFill>
                  <a:srgbClr val="7030A0"/>
                </a:solidFill>
              </a:rPr>
              <a:t>&gt; -m &lt;module&gt; -u &lt;username&gt; -k &lt;password prompt&gt;   </a:t>
            </a:r>
          </a:p>
          <a:p>
            <a:r>
              <a:rPr lang="en-US" dirty="0" smtClean="0"/>
              <a:t>When you run such a command, the </a:t>
            </a:r>
            <a:r>
              <a:rPr lang="en-US" dirty="0" err="1" smtClean="0"/>
              <a:t>Ansible</a:t>
            </a:r>
            <a:r>
              <a:rPr lang="en-US" dirty="0" smtClean="0"/>
              <a:t> server actually pushes that script to the remote system using SSH and executes that script on the remote system</a:t>
            </a:r>
          </a:p>
          <a:p>
            <a:r>
              <a:rPr lang="en-US" dirty="0" smtClean="0"/>
              <a:t>Example:</a:t>
            </a:r>
          </a:p>
          <a:p>
            <a:endParaRPr lang="en-US" dirty="0" smtClean="0"/>
          </a:p>
          <a:p>
            <a:r>
              <a:rPr lang="en-US" dirty="0" smtClean="0"/>
              <a:t>This means remote systems must have Python installed</a:t>
            </a:r>
          </a:p>
        </p:txBody>
      </p:sp>
      <p:pic>
        <p:nvPicPr>
          <p:cNvPr id="4" name="Picture 3"/>
          <p:cNvPicPr>
            <a:picLocks noChangeAspect="1"/>
          </p:cNvPicPr>
          <p:nvPr/>
        </p:nvPicPr>
        <p:blipFill>
          <a:blip r:embed="rId2"/>
          <a:stretch>
            <a:fillRect/>
          </a:stretch>
        </p:blipFill>
        <p:spPr>
          <a:xfrm>
            <a:off x="400050" y="4445542"/>
            <a:ext cx="11391900" cy="942975"/>
          </a:xfrm>
          <a:prstGeom prst="rect">
            <a:avLst/>
          </a:prstGeom>
        </p:spPr>
      </p:pic>
    </p:spTree>
    <p:extLst>
      <p:ext uri="{BB962C8B-B14F-4D97-AF65-F5344CB8AC3E}">
        <p14:creationId xmlns:p14="http://schemas.microsoft.com/office/powerpoint/2010/main" val="1799427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t>
            </a:r>
            <a:r>
              <a:rPr lang="en-US" dirty="0" err="1" smtClean="0"/>
              <a:t>Ansible</a:t>
            </a:r>
            <a:endParaRPr lang="nl-BE" dirty="0"/>
          </a:p>
        </p:txBody>
      </p:sp>
      <p:sp>
        <p:nvSpPr>
          <p:cNvPr id="3" name="Content Placeholder 2"/>
          <p:cNvSpPr>
            <a:spLocks noGrp="1"/>
          </p:cNvSpPr>
          <p:nvPr>
            <p:ph idx="1"/>
          </p:nvPr>
        </p:nvSpPr>
        <p:spPr/>
        <p:txBody>
          <a:bodyPr>
            <a:normAutofit/>
          </a:bodyPr>
          <a:lstStyle/>
          <a:p>
            <a:r>
              <a:rPr lang="en-US" dirty="0" smtClean="0"/>
              <a:t>OK, so </a:t>
            </a:r>
            <a:r>
              <a:rPr lang="en-US" dirty="0" err="1" smtClean="0"/>
              <a:t>Ansible</a:t>
            </a:r>
            <a:r>
              <a:rPr lang="en-US" dirty="0" smtClean="0"/>
              <a:t> pushes Python scripts to target systems using SSH</a:t>
            </a:r>
          </a:p>
          <a:p>
            <a:pPr lvl="1"/>
            <a:r>
              <a:rPr lang="en-US" dirty="0" smtClean="0"/>
              <a:t>What about systems offering robust REST APIs for instance? Wouldn’t that be better than SSH?</a:t>
            </a:r>
            <a:endParaRPr lang="en-US" dirty="0"/>
          </a:p>
          <a:p>
            <a:r>
              <a:rPr lang="en-US" dirty="0" smtClean="0"/>
              <a:t>It could be, but that’s not exactly how </a:t>
            </a:r>
            <a:r>
              <a:rPr lang="en-US" dirty="0" err="1" smtClean="0"/>
              <a:t>Ansible</a:t>
            </a:r>
            <a:r>
              <a:rPr lang="en-US" dirty="0" smtClean="0"/>
              <a:t> works</a:t>
            </a:r>
          </a:p>
          <a:p>
            <a:r>
              <a:rPr lang="en-US" dirty="0" err="1" smtClean="0"/>
              <a:t>Ansible</a:t>
            </a:r>
            <a:r>
              <a:rPr lang="en-US" dirty="0" smtClean="0"/>
              <a:t> can have Python run on the target system to fetch REST API content</a:t>
            </a:r>
          </a:p>
          <a:p>
            <a:r>
              <a:rPr lang="en-US" dirty="0" smtClean="0"/>
              <a:t>That’s referred to as local </a:t>
            </a:r>
            <a:r>
              <a:rPr lang="en-US" dirty="0" err="1" smtClean="0"/>
              <a:t>Ansible</a:t>
            </a:r>
            <a:r>
              <a:rPr lang="en-US" dirty="0" smtClean="0"/>
              <a:t>. The ACI modules use this model for example.</a:t>
            </a:r>
          </a:p>
          <a:p>
            <a:pPr marL="0" indent="0">
              <a:buNone/>
            </a:pPr>
            <a:endParaRPr lang="nl-BE" dirty="0"/>
          </a:p>
        </p:txBody>
      </p:sp>
      <p:pic>
        <p:nvPicPr>
          <p:cNvPr id="4" name="Picture 3"/>
          <p:cNvPicPr>
            <a:picLocks noChangeAspect="1"/>
          </p:cNvPicPr>
          <p:nvPr/>
        </p:nvPicPr>
        <p:blipFill>
          <a:blip r:embed="rId2"/>
          <a:stretch>
            <a:fillRect/>
          </a:stretch>
        </p:blipFill>
        <p:spPr>
          <a:xfrm>
            <a:off x="484651" y="3971350"/>
            <a:ext cx="11222698" cy="1191318"/>
          </a:xfrm>
          <a:prstGeom prst="rect">
            <a:avLst/>
          </a:prstGeom>
        </p:spPr>
      </p:pic>
    </p:spTree>
    <p:extLst>
      <p:ext uri="{BB962C8B-B14F-4D97-AF65-F5344CB8AC3E}">
        <p14:creationId xmlns:p14="http://schemas.microsoft.com/office/powerpoint/2010/main" val="1792492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Ansible</a:t>
            </a:r>
            <a:r>
              <a:rPr lang="en-US" dirty="0" smtClean="0"/>
              <a:t> Inventory</a:t>
            </a:r>
            <a:endParaRPr lang="nl-BE" dirty="0"/>
          </a:p>
        </p:txBody>
      </p:sp>
      <p:sp>
        <p:nvSpPr>
          <p:cNvPr id="5" name="Text Placeholder 4"/>
          <p:cNvSpPr>
            <a:spLocks noGrp="1"/>
          </p:cNvSpPr>
          <p:nvPr>
            <p:ph type="body" idx="1"/>
          </p:nvPr>
        </p:nvSpPr>
        <p:spPr/>
        <p:txBody>
          <a:bodyPr/>
          <a:lstStyle/>
          <a:p>
            <a:endParaRPr lang="nl-BE"/>
          </a:p>
        </p:txBody>
      </p:sp>
    </p:spTree>
    <p:extLst>
      <p:ext uri="{BB962C8B-B14F-4D97-AF65-F5344CB8AC3E}">
        <p14:creationId xmlns:p14="http://schemas.microsoft.com/office/powerpoint/2010/main" val="3223499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bit more info about the inventory</a:t>
            </a:r>
            <a:endParaRPr lang="nl-BE" dirty="0"/>
          </a:p>
        </p:txBody>
      </p:sp>
      <p:sp>
        <p:nvSpPr>
          <p:cNvPr id="3" name="Content Placeholder 2"/>
          <p:cNvSpPr>
            <a:spLocks noGrp="1"/>
          </p:cNvSpPr>
          <p:nvPr>
            <p:ph idx="1"/>
          </p:nvPr>
        </p:nvSpPr>
        <p:spPr/>
        <p:txBody>
          <a:bodyPr/>
          <a:lstStyle/>
          <a:p>
            <a:r>
              <a:rPr lang="en-US" dirty="0" smtClean="0"/>
              <a:t>The inventory file usually adheres to the INI format, but YAML is also acceptable</a:t>
            </a:r>
          </a:p>
          <a:p>
            <a:r>
              <a:rPr lang="en-US" dirty="0" smtClean="0"/>
              <a:t>The INI format is simple</a:t>
            </a:r>
          </a:p>
          <a:p>
            <a:pPr lvl="1"/>
            <a:r>
              <a:rPr lang="en-US" dirty="0" smtClean="0"/>
              <a:t>You group targets using [..] and list targets by hostname or IP address under the group’s name.</a:t>
            </a:r>
          </a:p>
          <a:p>
            <a:r>
              <a:rPr lang="en-US" dirty="0" smtClean="0"/>
              <a:t>Inventory items (remote systems) can take optional variables</a:t>
            </a:r>
          </a:p>
          <a:p>
            <a:r>
              <a:rPr lang="en-US" dirty="0" smtClean="0"/>
              <a:t>It’s quite common to see </a:t>
            </a:r>
            <a:r>
              <a:rPr lang="en-US" dirty="0" err="1" smtClean="0"/>
              <a:t>ansible_user</a:t>
            </a:r>
            <a:r>
              <a:rPr lang="en-US" dirty="0" smtClean="0"/>
              <a:t>=&lt;user&gt; next to a target</a:t>
            </a:r>
          </a:p>
          <a:p>
            <a:pPr lvl="1"/>
            <a:r>
              <a:rPr lang="en-US" dirty="0" smtClean="0"/>
              <a:t>This specifies which SSH user should initiate the SSH connection</a:t>
            </a:r>
          </a:p>
          <a:p>
            <a:pPr lvl="1"/>
            <a:r>
              <a:rPr lang="en-US" dirty="0" smtClean="0"/>
              <a:t>Depending on which user generated the key pair and which user is executing </a:t>
            </a:r>
            <a:r>
              <a:rPr lang="en-US" dirty="0" err="1" smtClean="0"/>
              <a:t>Ansible</a:t>
            </a:r>
            <a:r>
              <a:rPr lang="en-US" dirty="0"/>
              <a:t> </a:t>
            </a:r>
            <a:r>
              <a:rPr lang="en-US" dirty="0" smtClean="0"/>
              <a:t>playbooks, you may or may not need to specify </a:t>
            </a:r>
            <a:r>
              <a:rPr lang="en-US" dirty="0" err="1" smtClean="0"/>
              <a:t>ansible_user</a:t>
            </a:r>
            <a:r>
              <a:rPr lang="en-US" dirty="0" smtClean="0"/>
              <a:t>=&lt;user&gt;</a:t>
            </a:r>
          </a:p>
          <a:p>
            <a:r>
              <a:rPr lang="en-US" dirty="0" smtClean="0"/>
              <a:t>There are two reserved group names: [all] and [ungrouped]</a:t>
            </a:r>
          </a:p>
          <a:p>
            <a:r>
              <a:rPr lang="en-US" dirty="0" smtClean="0"/>
              <a:t>You can append any arbitrary variable to your hosts, and have </a:t>
            </a:r>
            <a:r>
              <a:rPr lang="en-US" dirty="0" err="1" smtClean="0"/>
              <a:t>Ansible</a:t>
            </a:r>
            <a:r>
              <a:rPr lang="en-US" dirty="0" smtClean="0"/>
              <a:t> perform variable substitution for each host (more later)</a:t>
            </a:r>
          </a:p>
        </p:txBody>
      </p:sp>
    </p:spTree>
    <p:extLst>
      <p:ext uri="{BB962C8B-B14F-4D97-AF65-F5344CB8AC3E}">
        <p14:creationId xmlns:p14="http://schemas.microsoft.com/office/powerpoint/2010/main" val="350336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inventories</a:t>
            </a:r>
            <a:endParaRPr lang="nl-BE" dirty="0"/>
          </a:p>
        </p:txBody>
      </p:sp>
      <p:sp>
        <p:nvSpPr>
          <p:cNvPr id="3" name="Content Placeholder 2"/>
          <p:cNvSpPr>
            <a:spLocks noGrp="1"/>
          </p:cNvSpPr>
          <p:nvPr>
            <p:ph idx="1"/>
          </p:nvPr>
        </p:nvSpPr>
        <p:spPr/>
        <p:txBody>
          <a:bodyPr/>
          <a:lstStyle/>
          <a:p>
            <a:r>
              <a:rPr lang="en-US" dirty="0" smtClean="0"/>
              <a:t>You can group hosts by categories, and assign variables to hosts or groups</a:t>
            </a:r>
          </a:p>
          <a:p>
            <a:r>
              <a:rPr lang="en-US" dirty="0" smtClean="0"/>
              <a:t>Systems can be in multiple groups</a:t>
            </a:r>
            <a:endParaRPr lang="nl-BE" dirty="0"/>
          </a:p>
        </p:txBody>
      </p:sp>
      <p:sp>
        <p:nvSpPr>
          <p:cNvPr id="4" name="TextBox 3"/>
          <p:cNvSpPr txBox="1"/>
          <p:nvPr/>
        </p:nvSpPr>
        <p:spPr>
          <a:xfrm>
            <a:off x="481584" y="2375159"/>
            <a:ext cx="11228832" cy="3785652"/>
          </a:xfrm>
          <a:prstGeom prst="rect">
            <a:avLst/>
          </a:prstGeom>
          <a:solidFill>
            <a:srgbClr val="FFFFFF">
              <a:lumMod val="95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rgbClr val="39393B"/>
              </a:solidFill>
              <a:effectLst/>
              <a:uLnTx/>
              <a:uFillTx/>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39393B"/>
                </a:solidFill>
                <a:effectLst/>
                <a:uLnTx/>
                <a:uFillTx/>
                <a:latin typeface="Courier" charset="0"/>
                <a:ea typeface="Courier" charset="0"/>
                <a:cs typeface="Courier" charset="0"/>
              </a:rPr>
              <a:t>[web]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39393B"/>
                </a:solidFill>
                <a:effectLst/>
                <a:uLnTx/>
                <a:uFillTx/>
                <a:latin typeface="Courier" charset="0"/>
                <a:ea typeface="Courier" charset="0"/>
                <a:cs typeface="Courier" charset="0"/>
              </a:rPr>
              <a:t>192.168.30.10 </a:t>
            </a:r>
            <a:r>
              <a:rPr kumimoji="0" lang="en-US" sz="1200" b="0" i="0" u="none" strike="noStrike" kern="0" cap="none" spc="0" normalizeH="0" baseline="0" noProof="0" dirty="0" err="1" smtClean="0">
                <a:ln>
                  <a:noFill/>
                </a:ln>
                <a:solidFill>
                  <a:srgbClr val="39393B"/>
                </a:solidFill>
                <a:effectLst/>
                <a:uLnTx/>
                <a:uFillTx/>
                <a:latin typeface="Courier" charset="0"/>
                <a:ea typeface="Courier" charset="0"/>
                <a:cs typeface="Courier" charset="0"/>
              </a:rPr>
              <a:t>ansible_ssh_user</a:t>
            </a:r>
            <a:r>
              <a:rPr kumimoji="0" lang="en-US" sz="1200" b="0" i="0" u="none" strike="noStrike" kern="0" cap="none" spc="0" normalizeH="0" baseline="0" noProof="0" dirty="0" smtClean="0">
                <a:ln>
                  <a:noFill/>
                </a:ln>
                <a:solidFill>
                  <a:srgbClr val="39393B"/>
                </a:solidFill>
                <a:effectLst/>
                <a:uLnTx/>
                <a:uFillTx/>
                <a:latin typeface="Courier" charset="0"/>
                <a:ea typeface="Courier" charset="0"/>
                <a:cs typeface="Courier" charset="0"/>
              </a:rPr>
              <a:t>=cisco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rgbClr val="39393B"/>
              </a:solidFill>
              <a:effectLst/>
              <a:uLnTx/>
              <a:uFillTx/>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39393B"/>
                </a:solidFill>
                <a:effectLst/>
                <a:uLnTx/>
                <a:uFillTx/>
                <a:latin typeface="Courier" charset="0"/>
                <a:ea typeface="Courier" charset="0"/>
                <a:cs typeface="Courier" charset="0"/>
              </a:rPr>
              <a:t>[web-secure]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39393B"/>
                </a:solidFill>
                <a:effectLst/>
                <a:uLnTx/>
                <a:uFillTx/>
                <a:latin typeface="Courier" charset="0"/>
                <a:ea typeface="Courier" charset="0"/>
                <a:cs typeface="Courier" charset="0"/>
              </a:rPr>
              <a:t>192.168.30.20:2222</a:t>
            </a: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39393B"/>
                </a:solidFill>
                <a:latin typeface="Courier" charset="0"/>
                <a:ea typeface="Courier" charset="0"/>
                <a:cs typeface="Courier" charset="0"/>
              </a:rPr>
              <a:t>w</a:t>
            </a:r>
            <a:r>
              <a:rPr kumimoji="0" lang="en-US" sz="1200" b="0" i="0" u="none" strike="noStrike" kern="0" cap="none" spc="0" normalizeH="0" baseline="0" noProof="0" dirty="0" smtClean="0">
                <a:ln>
                  <a:noFill/>
                </a:ln>
                <a:solidFill>
                  <a:srgbClr val="39393B"/>
                </a:solidFill>
                <a:effectLst/>
                <a:uLnTx/>
                <a:uFillTx/>
                <a:latin typeface="Courier" charset="0"/>
                <a:ea typeface="Courier" charset="0"/>
                <a:cs typeface="Courier" charset="0"/>
              </a:rPr>
              <a:t>eb2.mylab.cisco.com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rgbClr val="39393B"/>
              </a:solidFill>
              <a:effectLst/>
              <a:uLnTx/>
              <a:uFillTx/>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39393B"/>
                </a:solidFill>
                <a:effectLst/>
                <a:uLnTx/>
                <a:uFillTx/>
                <a:latin typeface="Courier" charset="0"/>
                <a:ea typeface="Courier" charset="0"/>
                <a:cs typeface="Courier" charset="0"/>
              </a:rPr>
              <a:t>[web-</a:t>
            </a:r>
            <a:r>
              <a:rPr kumimoji="0" lang="en-US" sz="1200" b="0" i="0" u="none" strike="noStrike" kern="0" cap="none" spc="0" normalizeH="0" baseline="0" noProof="0" dirty="0" err="1" smtClean="0">
                <a:ln>
                  <a:noFill/>
                </a:ln>
                <a:solidFill>
                  <a:srgbClr val="39393B"/>
                </a:solidFill>
                <a:effectLst/>
                <a:uLnTx/>
                <a:uFillTx/>
                <a:latin typeface="Courier" charset="0"/>
                <a:ea typeface="Courier" charset="0"/>
                <a:cs typeface="Courier" charset="0"/>
              </a:rPr>
              <a:t>vms</a:t>
            </a:r>
            <a:r>
              <a:rPr kumimoji="0" lang="en-US" sz="1200" b="0" i="0" u="none" strike="noStrike" kern="0" cap="none" spc="0" normalizeH="0" baseline="0" noProof="0" dirty="0" smtClean="0">
                <a:ln>
                  <a:noFill/>
                </a:ln>
                <a:solidFill>
                  <a:srgbClr val="39393B"/>
                </a:solidFill>
                <a:effectLst/>
                <a:uLnTx/>
                <a:uFillTx/>
                <a:latin typeface="Courier" charset="0"/>
                <a:ea typeface="Courier" charset="0"/>
                <a:cs typeface="Courier"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39393B"/>
                </a:solidFill>
                <a:latin typeface="Courier" charset="0"/>
                <a:ea typeface="Courier" charset="0"/>
                <a:cs typeface="Courier" charset="0"/>
              </a:rPr>
              <a:t>w</a:t>
            </a:r>
            <a:r>
              <a:rPr kumimoji="0" lang="en-US" sz="1200" b="0" i="0" u="none" strike="noStrike" kern="0" cap="none" spc="0" normalizeH="0" baseline="0" noProof="0" dirty="0" smtClean="0">
                <a:ln>
                  <a:noFill/>
                </a:ln>
                <a:solidFill>
                  <a:srgbClr val="39393B"/>
                </a:solidFill>
                <a:effectLst/>
                <a:uLnTx/>
                <a:uFillTx/>
                <a:latin typeface="Courier" charset="0"/>
                <a:ea typeface="Courier" charset="0"/>
                <a:cs typeface="Courier" charset="0"/>
              </a:rPr>
              <a:t>eb2.mylab.cisci.com disk='10' </a:t>
            </a:r>
            <a:r>
              <a:rPr kumimoji="0" lang="en-US" sz="1200" b="0" i="0" u="none" strike="noStrike" kern="0" cap="none" spc="0" normalizeH="0" baseline="0" noProof="0" dirty="0" err="1" smtClean="0">
                <a:ln>
                  <a:noFill/>
                </a:ln>
                <a:solidFill>
                  <a:srgbClr val="39393B"/>
                </a:solidFill>
                <a:effectLst/>
                <a:uLnTx/>
                <a:uFillTx/>
                <a:latin typeface="Courier" charset="0"/>
                <a:ea typeface="Courier" charset="0"/>
                <a:cs typeface="Courier" charset="0"/>
              </a:rPr>
              <a:t>datastore</a:t>
            </a:r>
            <a:r>
              <a:rPr kumimoji="0" lang="en-US" sz="1200" b="0" i="0" u="none" strike="noStrike" kern="0" cap="none" spc="0" normalizeH="0" baseline="0" noProof="0" dirty="0" smtClean="0">
                <a:ln>
                  <a:noFill/>
                </a:ln>
                <a:solidFill>
                  <a:srgbClr val="39393B"/>
                </a:solidFill>
                <a:effectLst/>
                <a:uLnTx/>
                <a:uFillTx/>
                <a:latin typeface="Courier" charset="0"/>
                <a:ea typeface="Courier" charset="0"/>
                <a:cs typeface="Courier" charset="0"/>
              </a:rPr>
              <a:t>='iSCSI-3' network='VM Network' memory='4096' </a:t>
            </a:r>
            <a:r>
              <a:rPr kumimoji="0" lang="en-US" sz="1200" b="0" i="0" u="none" strike="noStrike" kern="0" cap="none" spc="0" normalizeH="0" baseline="0" noProof="0" dirty="0" err="1" smtClean="0">
                <a:ln>
                  <a:noFill/>
                </a:ln>
                <a:solidFill>
                  <a:srgbClr val="39393B"/>
                </a:solidFill>
                <a:effectLst/>
                <a:uLnTx/>
                <a:uFillTx/>
                <a:latin typeface="Courier" charset="0"/>
                <a:ea typeface="Courier" charset="0"/>
                <a:cs typeface="Courier" charset="0"/>
              </a:rPr>
              <a:t>cpucount</a:t>
            </a:r>
            <a:r>
              <a:rPr kumimoji="0" lang="en-US" sz="1200" b="0" i="0" u="none" strike="noStrike" kern="0" cap="none" spc="0" normalizeH="0" baseline="0" noProof="0" dirty="0" smtClean="0">
                <a:ln>
                  <a:noFill/>
                </a:ln>
                <a:solidFill>
                  <a:srgbClr val="39393B"/>
                </a:solidFill>
                <a:effectLst/>
                <a:uLnTx/>
                <a:uFillTx/>
                <a:latin typeface="Courier" charset="0"/>
                <a:ea typeface="Courier" charset="0"/>
                <a:cs typeface="Courier" charset="0"/>
              </a:rPr>
              <a:t>='2' </a:t>
            </a:r>
            <a:r>
              <a:rPr kumimoji="0" lang="en-US" sz="1200" b="0" i="0" u="none" strike="noStrike" kern="0" cap="none" spc="0" normalizeH="0" baseline="0" noProof="0" dirty="0" err="1" smtClean="0">
                <a:ln>
                  <a:noFill/>
                </a:ln>
                <a:solidFill>
                  <a:srgbClr val="39393B"/>
                </a:solidFill>
                <a:effectLst/>
                <a:uLnTx/>
                <a:uFillTx/>
                <a:latin typeface="Courier" charset="0"/>
                <a:ea typeface="Courier" charset="0"/>
                <a:cs typeface="Courier" charset="0"/>
              </a:rPr>
              <a:t>osid</a:t>
            </a:r>
            <a:r>
              <a:rPr kumimoji="0" lang="en-US" sz="1200" b="0" i="0" u="none" strike="noStrike" kern="0" cap="none" spc="0" normalizeH="0" baseline="0" noProof="0" dirty="0" smtClean="0">
                <a:ln>
                  <a:noFill/>
                </a:ln>
                <a:solidFill>
                  <a:srgbClr val="39393B"/>
                </a:solidFill>
                <a:effectLst/>
                <a:uLnTx/>
                <a:uFillTx/>
                <a:latin typeface="Courier" charset="0"/>
                <a:ea typeface="Courier" charset="0"/>
                <a:cs typeface="Courier" charset="0"/>
              </a:rPr>
              <a:t>='centos64Guest’</a:t>
            </a:r>
          </a:p>
          <a:p>
            <a:pPr marL="0" marR="0" lvl="0" indent="0" defTabSz="914400" eaLnBrk="1" fontAlgn="auto" latinLnBrk="0" hangingPunct="1">
              <a:lnSpc>
                <a:spcPct val="100000"/>
              </a:lnSpc>
              <a:spcBef>
                <a:spcPts val="0"/>
              </a:spcBef>
              <a:spcAft>
                <a:spcPts val="0"/>
              </a:spcAft>
              <a:buClrTx/>
              <a:buSzTx/>
              <a:buFontTx/>
              <a:buNone/>
              <a:tabLst/>
              <a:defRPr/>
            </a:pPr>
            <a:endParaRPr lang="en-US" sz="1200" kern="0" dirty="0">
              <a:solidFill>
                <a:srgbClr val="39393B"/>
              </a:solidFill>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39393B"/>
                </a:solidFill>
                <a:effectLst/>
                <a:uLnTx/>
                <a:uFillTx/>
                <a:latin typeface="Courier" charset="0"/>
                <a:ea typeface="Courier" charset="0"/>
                <a:cs typeface="Courier" charset="0"/>
              </a:rPr>
              <a:t>[</a:t>
            </a:r>
            <a:r>
              <a:rPr kumimoji="0" lang="en-US" sz="1200" b="0" i="0" u="none" strike="noStrike" kern="0" cap="none" spc="0" normalizeH="0" baseline="0" noProof="0" dirty="0" err="1" smtClean="0">
                <a:ln>
                  <a:noFill/>
                </a:ln>
                <a:solidFill>
                  <a:srgbClr val="39393B"/>
                </a:solidFill>
                <a:effectLst/>
                <a:uLnTx/>
                <a:uFillTx/>
                <a:latin typeface="Courier" charset="0"/>
                <a:ea typeface="Courier" charset="0"/>
                <a:cs typeface="Courier" charset="0"/>
              </a:rPr>
              <a:t>dev-systems:children</a:t>
            </a:r>
            <a:r>
              <a:rPr kumimoji="0" lang="en-US" sz="1200" b="0" i="0" u="none" strike="noStrike" kern="0" cap="none" spc="0" normalizeH="0" baseline="0" noProof="0" dirty="0" smtClean="0">
                <a:ln>
                  <a:noFill/>
                </a:ln>
                <a:solidFill>
                  <a:srgbClr val="39393B"/>
                </a:solidFill>
                <a:effectLst/>
                <a:uLnTx/>
                <a:uFillTx/>
                <a:latin typeface="Courier" charset="0"/>
                <a:ea typeface="Courier" charset="0"/>
                <a:cs typeface="Courier" charset="0"/>
              </a:rPr>
              <a:t>]	#indicates</a:t>
            </a:r>
            <a:r>
              <a:rPr kumimoji="0" lang="en-US" sz="1200" b="0" i="0" u="none" strike="noStrike" kern="0" cap="none" spc="0" normalizeH="0" noProof="0" dirty="0" smtClean="0">
                <a:ln>
                  <a:noFill/>
                </a:ln>
                <a:solidFill>
                  <a:srgbClr val="39393B"/>
                </a:solidFill>
                <a:effectLst/>
                <a:uLnTx/>
                <a:uFillTx/>
                <a:latin typeface="Courier" charset="0"/>
                <a:ea typeface="Courier" charset="0"/>
                <a:cs typeface="Courier" charset="0"/>
              </a:rPr>
              <a:t> members are groups</a:t>
            </a:r>
            <a:endParaRPr kumimoji="0" lang="en-US" sz="1200" b="0" i="0" u="none" strike="noStrike" kern="0" cap="none" spc="0" normalizeH="0" baseline="0" noProof="0" dirty="0" smtClean="0">
              <a:ln>
                <a:noFill/>
              </a:ln>
              <a:solidFill>
                <a:srgbClr val="39393B"/>
              </a:solidFill>
              <a:effectLst/>
              <a:uLnTx/>
              <a:uFillTx/>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39393B"/>
                </a:solidFill>
                <a:latin typeface="Courier" charset="0"/>
                <a:ea typeface="Courier" charset="0"/>
                <a:cs typeface="Courier" charset="0"/>
              </a:rPr>
              <a:t>w</a:t>
            </a:r>
            <a:r>
              <a:rPr lang="en-US" sz="1200" kern="0" noProof="0" dirty="0" err="1" smtClean="0">
                <a:solidFill>
                  <a:srgbClr val="39393B"/>
                </a:solidFill>
                <a:latin typeface="Courier" charset="0"/>
                <a:ea typeface="Courier" charset="0"/>
                <a:cs typeface="Courier" charset="0"/>
              </a:rPr>
              <a:t>eb</a:t>
            </a:r>
            <a:endParaRPr lang="en-US" sz="1200" kern="0" noProof="0" dirty="0" smtClean="0">
              <a:solidFill>
                <a:srgbClr val="39393B"/>
              </a:solidFill>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smtClean="0">
                <a:solidFill>
                  <a:srgbClr val="39393B"/>
                </a:solidFill>
                <a:latin typeface="Courier" charset="0"/>
                <a:ea typeface="Courier" charset="0"/>
                <a:cs typeface="Courier" charset="0"/>
              </a:rPr>
              <a:t>w</a:t>
            </a:r>
            <a:r>
              <a:rPr kumimoji="0" lang="en-US" sz="1200" b="0" i="0" u="none" strike="noStrike" kern="0" cap="none" spc="0" normalizeH="0" baseline="0" dirty="0" smtClean="0">
                <a:ln>
                  <a:noFill/>
                </a:ln>
                <a:solidFill>
                  <a:srgbClr val="39393B"/>
                </a:solidFill>
                <a:effectLst/>
                <a:uLnTx/>
                <a:uFillTx/>
                <a:latin typeface="Courier" charset="0"/>
                <a:ea typeface="Courier" charset="0"/>
                <a:cs typeface="Courier" charset="0"/>
              </a:rPr>
              <a:t>eb-secure</a:t>
            </a:r>
          </a:p>
          <a:p>
            <a:pPr marL="0" marR="0" lvl="0" indent="0" defTabSz="914400" eaLnBrk="1" fontAlgn="auto" latinLnBrk="0" hangingPunct="1">
              <a:lnSpc>
                <a:spcPct val="100000"/>
              </a:lnSpc>
              <a:spcBef>
                <a:spcPts val="0"/>
              </a:spcBef>
              <a:spcAft>
                <a:spcPts val="0"/>
              </a:spcAft>
              <a:buClrTx/>
              <a:buSzTx/>
              <a:buFontTx/>
              <a:buNone/>
              <a:tabLst/>
              <a:defRPr/>
            </a:pPr>
            <a:endParaRPr lang="en-US" sz="1200" kern="0" noProof="0" dirty="0">
              <a:solidFill>
                <a:srgbClr val="39393B"/>
              </a:solidFill>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dirty="0" smtClean="0">
                <a:ln>
                  <a:noFill/>
                </a:ln>
                <a:solidFill>
                  <a:srgbClr val="39393B"/>
                </a:solidFill>
                <a:effectLst/>
                <a:uLnTx/>
                <a:uFillTx/>
                <a:latin typeface="Courier" charset="0"/>
                <a:ea typeface="Courier" charset="0"/>
                <a:cs typeface="Courier" charset="0"/>
              </a:rPr>
              <a:t>[</a:t>
            </a:r>
            <a:r>
              <a:rPr kumimoji="0" lang="en-US" sz="1200" b="0" i="0" u="none" strike="noStrike" kern="0" cap="none" spc="0" normalizeH="0" baseline="0" dirty="0" err="1" smtClean="0">
                <a:ln>
                  <a:noFill/>
                </a:ln>
                <a:solidFill>
                  <a:srgbClr val="39393B"/>
                </a:solidFill>
                <a:effectLst/>
                <a:uLnTx/>
                <a:uFillTx/>
                <a:latin typeface="Courier" charset="0"/>
                <a:ea typeface="Courier" charset="0"/>
                <a:cs typeface="Courier" charset="0"/>
              </a:rPr>
              <a:t>dev-systems:vars</a:t>
            </a:r>
            <a:r>
              <a:rPr kumimoji="0" lang="en-US" sz="1200" b="0" i="0" u="none" strike="noStrike" kern="0" cap="none" spc="0" normalizeH="0" baseline="0" dirty="0" smtClean="0">
                <a:ln>
                  <a:noFill/>
                </a:ln>
                <a:solidFill>
                  <a:srgbClr val="39393B"/>
                </a:solidFill>
                <a:effectLst/>
                <a:uLnTx/>
                <a:uFillTx/>
                <a:latin typeface="Courier" charset="0"/>
                <a:ea typeface="Courier" charset="0"/>
                <a:cs typeface="Courier" charset="0"/>
              </a:rPr>
              <a:t>]		#defines variables</a:t>
            </a:r>
            <a:r>
              <a:rPr kumimoji="0" lang="en-US" sz="1200" b="0" i="0" u="none" strike="noStrike" kern="0" cap="none" spc="0" normalizeH="0" dirty="0" smtClean="0">
                <a:ln>
                  <a:noFill/>
                </a:ln>
                <a:solidFill>
                  <a:srgbClr val="39393B"/>
                </a:solidFill>
                <a:effectLst/>
                <a:uLnTx/>
                <a:uFillTx/>
                <a:latin typeface="Courier" charset="0"/>
                <a:ea typeface="Courier" charset="0"/>
                <a:cs typeface="Courier" charset="0"/>
              </a:rPr>
              <a:t> applicable to the entire group</a:t>
            </a:r>
            <a:endParaRPr kumimoji="0" lang="en-US" sz="1200" b="0" i="0" u="none" strike="noStrike" kern="0" cap="none" spc="0" normalizeH="0" baseline="0" dirty="0" smtClean="0">
              <a:ln>
                <a:noFill/>
              </a:ln>
              <a:solidFill>
                <a:srgbClr val="39393B"/>
              </a:solidFill>
              <a:effectLst/>
              <a:uLnTx/>
              <a:uFillTx/>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smtClean="0">
                <a:solidFill>
                  <a:srgbClr val="39393B"/>
                </a:solidFill>
                <a:latin typeface="Courier" charset="0"/>
                <a:ea typeface="Courier" charset="0"/>
                <a:cs typeface="Courier" charset="0"/>
              </a:rPr>
              <a:t>a</a:t>
            </a:r>
            <a:r>
              <a:rPr lang="en-US" sz="1200" kern="0" noProof="0" dirty="0" err="1" smtClean="0">
                <a:solidFill>
                  <a:srgbClr val="39393B"/>
                </a:solidFill>
                <a:latin typeface="Courier" charset="0"/>
                <a:ea typeface="Courier" charset="0"/>
                <a:cs typeface="Courier" charset="0"/>
              </a:rPr>
              <a:t>nsible_ssh_user</a:t>
            </a:r>
            <a:r>
              <a:rPr lang="en-US" sz="1200" kern="0" noProof="0" dirty="0" smtClean="0">
                <a:solidFill>
                  <a:srgbClr val="39393B"/>
                </a:solidFill>
                <a:latin typeface="Courier" charset="0"/>
                <a:ea typeface="Courier" charset="0"/>
                <a:cs typeface="Courier" charset="0"/>
              </a:rPr>
              <a:t>=cisco</a:t>
            </a: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err="1">
                <a:solidFill>
                  <a:srgbClr val="39393B"/>
                </a:solidFill>
                <a:latin typeface="Courier" charset="0"/>
                <a:ea typeface="Courier" charset="0"/>
                <a:cs typeface="Courier" charset="0"/>
              </a:rPr>
              <a:t>a</a:t>
            </a:r>
            <a:r>
              <a:rPr kumimoji="0" lang="en-US" sz="1200" b="0" i="0" u="none" strike="noStrike" kern="0" cap="none" spc="0" normalizeH="0" baseline="0" dirty="0" err="1" smtClean="0">
                <a:ln>
                  <a:noFill/>
                </a:ln>
                <a:solidFill>
                  <a:srgbClr val="39393B"/>
                </a:solidFill>
                <a:effectLst/>
                <a:uLnTx/>
                <a:uFillTx/>
                <a:latin typeface="Courier" charset="0"/>
                <a:ea typeface="Courier" charset="0"/>
                <a:cs typeface="Courier" charset="0"/>
              </a:rPr>
              <a:t>nsible_ssh_pass</a:t>
            </a:r>
            <a:r>
              <a:rPr kumimoji="0" lang="en-US" sz="1200" b="0" i="0" u="none" strike="noStrike" kern="0" cap="none" spc="0" normalizeH="0" baseline="0" dirty="0" smtClean="0">
                <a:ln>
                  <a:noFill/>
                </a:ln>
                <a:solidFill>
                  <a:srgbClr val="39393B"/>
                </a:solidFill>
                <a:effectLst/>
                <a:uLnTx/>
                <a:uFillTx/>
                <a:latin typeface="Courier" charset="0"/>
                <a:ea typeface="Courier" charset="0"/>
                <a:cs typeface="Courier" charset="0"/>
              </a:rPr>
              <a:t>=cisco123</a:t>
            </a:r>
            <a:endParaRPr kumimoji="0" lang="en-US" sz="1200" b="0" i="0" u="none" strike="noStrike" kern="0" cap="none" spc="0" normalizeH="0" baseline="0" noProof="0" dirty="0" smtClean="0">
              <a:ln>
                <a:noFill/>
              </a:ln>
              <a:solidFill>
                <a:srgbClr val="39393B"/>
              </a:solidFill>
              <a:effectLst/>
              <a:uLnTx/>
              <a:uFillTx/>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rgbClr val="39393B"/>
              </a:solidFill>
              <a:effectLst/>
              <a:uLnTx/>
              <a:uFillTx/>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rgbClr val="39393B"/>
              </a:solidFill>
              <a:effectLst/>
              <a:uLnTx/>
              <a:uFillTx/>
              <a:latin typeface="Courier" charset="0"/>
              <a:ea typeface="Courier" charset="0"/>
              <a:cs typeface="Courier" charset="0"/>
            </a:endParaRPr>
          </a:p>
        </p:txBody>
      </p:sp>
    </p:spTree>
    <p:extLst>
      <p:ext uri="{BB962C8B-B14F-4D97-AF65-F5344CB8AC3E}">
        <p14:creationId xmlns:p14="http://schemas.microsoft.com/office/powerpoint/2010/main" val="657679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inventories</a:t>
            </a:r>
            <a:endParaRPr lang="nl-BE" dirty="0"/>
          </a:p>
        </p:txBody>
      </p:sp>
      <p:sp>
        <p:nvSpPr>
          <p:cNvPr id="3" name="Content Placeholder 2"/>
          <p:cNvSpPr>
            <a:spLocks noGrp="1"/>
          </p:cNvSpPr>
          <p:nvPr>
            <p:ph idx="1"/>
          </p:nvPr>
        </p:nvSpPr>
        <p:spPr/>
        <p:txBody>
          <a:bodyPr/>
          <a:lstStyle/>
          <a:p>
            <a:r>
              <a:rPr lang="en-US" dirty="0" smtClean="0"/>
              <a:t>You can use ranges or regexes in inventory definitions, as shown here:</a:t>
            </a:r>
          </a:p>
          <a:p>
            <a:endParaRPr lang="en-US" dirty="0"/>
          </a:p>
          <a:p>
            <a:endParaRPr lang="en-US" dirty="0" smtClean="0"/>
          </a:p>
          <a:p>
            <a:endParaRPr lang="en-US" dirty="0"/>
          </a:p>
          <a:p>
            <a:endParaRPr lang="en-US" dirty="0" smtClean="0"/>
          </a:p>
          <a:p>
            <a:endParaRPr lang="en-US" dirty="0"/>
          </a:p>
          <a:p>
            <a:r>
              <a:rPr lang="en-US" dirty="0" smtClean="0"/>
              <a:t>You can also use YAML for describing inventory</a:t>
            </a:r>
            <a:endParaRPr lang="nl-BE" dirty="0"/>
          </a:p>
        </p:txBody>
      </p:sp>
      <p:sp>
        <p:nvSpPr>
          <p:cNvPr id="4" name="TextBox 3"/>
          <p:cNvSpPr txBox="1"/>
          <p:nvPr/>
        </p:nvSpPr>
        <p:spPr>
          <a:xfrm>
            <a:off x="481584" y="1974467"/>
            <a:ext cx="11228832" cy="1600438"/>
          </a:xfrm>
          <a:prstGeom prst="rect">
            <a:avLst/>
          </a:prstGeom>
          <a:solidFill>
            <a:srgbClr val="FFFFFF">
              <a:lumMod val="95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39393B"/>
              </a:solidFill>
              <a:effectLst/>
              <a:uLnTx/>
              <a:uFillTx/>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39393B"/>
                </a:solidFill>
                <a:effectLst/>
                <a:uLnTx/>
                <a:uFillTx/>
                <a:latin typeface="Courier" charset="0"/>
                <a:ea typeface="Courier" charset="0"/>
                <a:cs typeface="Courier" charset="0"/>
              </a:rPr>
              <a:t>[web]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39393B"/>
                </a:solidFill>
                <a:effectLst/>
                <a:uLnTx/>
                <a:uFillTx/>
                <a:latin typeface="Courier" charset="0"/>
                <a:ea typeface="Courier" charset="0"/>
                <a:cs typeface="Courier" charset="0"/>
              </a:rPr>
              <a:t>web[01:16].</a:t>
            </a:r>
            <a:r>
              <a:rPr kumimoji="0" lang="en-US" sz="1400" b="0" i="0" u="none" strike="noStrike" kern="0" cap="none" spc="0" normalizeH="0" baseline="0" noProof="0" dirty="0" err="1" smtClean="0">
                <a:ln>
                  <a:noFill/>
                </a:ln>
                <a:solidFill>
                  <a:srgbClr val="39393B"/>
                </a:solidFill>
                <a:effectLst/>
                <a:uLnTx/>
                <a:uFillTx/>
                <a:latin typeface="Courier" charset="0"/>
                <a:ea typeface="Courier" charset="0"/>
                <a:cs typeface="Courier" charset="0"/>
              </a:rPr>
              <a:t>example.com</a:t>
            </a:r>
            <a:endParaRPr kumimoji="0" lang="en-US" sz="1400" b="0" i="0" u="none" strike="noStrike" kern="0" cap="none" spc="0" normalizeH="0" baseline="0" noProof="0" dirty="0" smtClean="0">
              <a:ln>
                <a:noFill/>
              </a:ln>
              <a:solidFill>
                <a:srgbClr val="39393B"/>
              </a:solidFill>
              <a:effectLst/>
              <a:uLnTx/>
              <a:uFillTx/>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39393B"/>
              </a:solidFill>
              <a:effectLst/>
              <a:uLnTx/>
              <a:uFillTx/>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39393B"/>
                </a:solidFill>
                <a:effectLst/>
                <a:uLnTx/>
                <a:uFillTx/>
                <a:latin typeface="Courier" charset="0"/>
                <a:ea typeface="Courier" charset="0"/>
                <a:cs typeface="Courier" charset="0"/>
              </a:rPr>
              <a:t>[web-secure]</a:t>
            </a:r>
          </a:p>
          <a:p>
            <a:pPr marL="0" marR="0" lvl="0" indent="0" defTabSz="914400" eaLnBrk="1" fontAlgn="auto" latinLnBrk="0" hangingPunct="1">
              <a:lnSpc>
                <a:spcPct val="100000"/>
              </a:lnSpc>
              <a:spcBef>
                <a:spcPts val="0"/>
              </a:spcBef>
              <a:spcAft>
                <a:spcPts val="0"/>
              </a:spcAft>
              <a:buClrTx/>
              <a:buSzTx/>
              <a:buFontTx/>
              <a:buNone/>
              <a:tabLst/>
              <a:defRPr/>
            </a:pPr>
            <a:r>
              <a:rPr lang="en-US" sz="1400" kern="0" dirty="0" smtClean="0">
                <a:solidFill>
                  <a:srgbClr val="39393B"/>
                </a:solidFill>
                <a:latin typeface="Courier" charset="0"/>
                <a:ea typeface="Courier" charset="0"/>
                <a:cs typeface="Courier" charset="0"/>
              </a:rPr>
              <a:t>web-secure-[</a:t>
            </a:r>
            <a:r>
              <a:rPr lang="en-US" sz="1400" kern="0" dirty="0" err="1" smtClean="0">
                <a:solidFill>
                  <a:srgbClr val="39393B"/>
                </a:solidFill>
                <a:latin typeface="Courier" charset="0"/>
                <a:ea typeface="Courier" charset="0"/>
                <a:cs typeface="Courier" charset="0"/>
              </a:rPr>
              <a:t>a:m</a:t>
            </a:r>
            <a:r>
              <a:rPr lang="en-US" sz="1400" kern="0" dirty="0" smtClean="0">
                <a:solidFill>
                  <a:srgbClr val="39393B"/>
                </a:solidFill>
                <a:latin typeface="Courier" charset="0"/>
                <a:ea typeface="Courier" charset="0"/>
                <a:cs typeface="Courier" charset="0"/>
              </a:rPr>
              <a:t>].example.com:443</a:t>
            </a:r>
            <a:endParaRPr kumimoji="0" lang="en-US" sz="1400" b="0" i="0" u="none" strike="noStrike" kern="0" cap="none" spc="0" normalizeH="0" baseline="0" noProof="0" dirty="0" smtClean="0">
              <a:ln>
                <a:noFill/>
              </a:ln>
              <a:solidFill>
                <a:srgbClr val="39393B"/>
              </a:solidFill>
              <a:effectLst/>
              <a:uLnTx/>
              <a:uFillTx/>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39393B"/>
              </a:solidFill>
              <a:effectLst/>
              <a:uLnTx/>
              <a:uFillTx/>
              <a:latin typeface="Courier" charset="0"/>
              <a:ea typeface="Courier" charset="0"/>
              <a:cs typeface="Courier" charset="0"/>
            </a:endParaRPr>
          </a:p>
        </p:txBody>
      </p:sp>
      <p:pic>
        <p:nvPicPr>
          <p:cNvPr id="6" name="Picture 5"/>
          <p:cNvPicPr>
            <a:picLocks noChangeAspect="1"/>
          </p:cNvPicPr>
          <p:nvPr/>
        </p:nvPicPr>
        <p:blipFill>
          <a:blip r:embed="rId2"/>
          <a:stretch>
            <a:fillRect/>
          </a:stretch>
        </p:blipFill>
        <p:spPr>
          <a:xfrm>
            <a:off x="481584" y="4524967"/>
            <a:ext cx="3552825" cy="1885950"/>
          </a:xfrm>
          <a:prstGeom prst="rect">
            <a:avLst/>
          </a:prstGeom>
          <a:ln>
            <a:solidFill>
              <a:srgbClr val="002060"/>
            </a:solidFill>
          </a:ln>
        </p:spPr>
      </p:pic>
    </p:spTree>
    <p:extLst>
      <p:ext uri="{BB962C8B-B14F-4D97-AF65-F5344CB8AC3E}">
        <p14:creationId xmlns:p14="http://schemas.microsoft.com/office/powerpoint/2010/main" val="2358702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Inventory variables: dynamic substitution</a:t>
            </a:r>
            <a:endParaRPr lang="nl-BE" dirty="0"/>
          </a:p>
        </p:txBody>
      </p:sp>
      <p:sp>
        <p:nvSpPr>
          <p:cNvPr id="3" name="Content Placeholder 2"/>
          <p:cNvSpPr>
            <a:spLocks noGrp="1"/>
          </p:cNvSpPr>
          <p:nvPr>
            <p:ph idx="1"/>
          </p:nvPr>
        </p:nvSpPr>
        <p:spPr>
          <a:xfrm>
            <a:off x="838200" y="1262743"/>
            <a:ext cx="10515600" cy="5120472"/>
          </a:xfrm>
        </p:spPr>
        <p:txBody>
          <a:bodyPr>
            <a:normAutofit lnSpcReduction="10000"/>
          </a:bodyPr>
          <a:lstStyle/>
          <a:p>
            <a:r>
              <a:rPr lang="en-US" dirty="0" smtClean="0"/>
              <a:t>Consider the following ad-hoc command:</a:t>
            </a:r>
          </a:p>
          <a:p>
            <a:pPr marL="457200" lvl="1" indent="0">
              <a:buNone/>
            </a:pPr>
            <a:r>
              <a:rPr lang="nl-BE" dirty="0" smtClean="0">
                <a:solidFill>
                  <a:srgbClr val="7030A0"/>
                </a:solidFill>
              </a:rPr>
              <a:t>ansible </a:t>
            </a:r>
            <a:r>
              <a:rPr lang="nl-BE" dirty="0">
                <a:solidFill>
                  <a:srgbClr val="7030A0"/>
                </a:solidFill>
              </a:rPr>
              <a:t>-i ./hosts everyone -</a:t>
            </a:r>
            <a:r>
              <a:rPr lang="nl-BE" dirty="0" smtClean="0">
                <a:solidFill>
                  <a:srgbClr val="7030A0"/>
                </a:solidFill>
              </a:rPr>
              <a:t>m shell -a </a:t>
            </a:r>
            <a:r>
              <a:rPr lang="nl-BE" dirty="0">
                <a:solidFill>
                  <a:srgbClr val="7030A0"/>
                </a:solidFill>
              </a:rPr>
              <a:t>"rm -f /usr/local/tet/sensor_id; echo {{ uuid }} &gt; /usr/local/tet/sensor_id" -become_user=cisco -become_method=sudo </a:t>
            </a:r>
            <a:r>
              <a:rPr lang="nl-BE" dirty="0" smtClean="0">
                <a:solidFill>
                  <a:srgbClr val="7030A0"/>
                </a:solidFill>
              </a:rPr>
              <a:t>–become</a:t>
            </a:r>
          </a:p>
          <a:p>
            <a:r>
              <a:rPr lang="en-US" dirty="0" smtClean="0"/>
              <a:t>Coupled with this inventory file:</a:t>
            </a:r>
          </a:p>
          <a:p>
            <a:endParaRPr lang="en-US" dirty="0"/>
          </a:p>
          <a:p>
            <a:endParaRPr lang="en-US" dirty="0" smtClean="0"/>
          </a:p>
          <a:p>
            <a:endParaRPr lang="en-US" dirty="0"/>
          </a:p>
          <a:p>
            <a:endParaRPr lang="en-US" dirty="0" smtClean="0"/>
          </a:p>
          <a:p>
            <a:endParaRPr lang="en-US" dirty="0"/>
          </a:p>
          <a:p>
            <a:r>
              <a:rPr lang="en-US" dirty="0" smtClean="0"/>
              <a:t>For each host entry in group [everyone], </a:t>
            </a:r>
            <a:r>
              <a:rPr lang="en-US" dirty="0" err="1" smtClean="0"/>
              <a:t>Ansible</a:t>
            </a:r>
            <a:r>
              <a:rPr lang="en-US" dirty="0" smtClean="0"/>
              <a:t> replaces {{ </a:t>
            </a:r>
            <a:r>
              <a:rPr lang="en-US" dirty="0" err="1" smtClean="0"/>
              <a:t>uuid</a:t>
            </a:r>
            <a:r>
              <a:rPr lang="en-US" dirty="0" smtClean="0"/>
              <a:t> }} with the value from the inventory file</a:t>
            </a:r>
            <a:endParaRPr lang="en-US" dirty="0"/>
          </a:p>
          <a:p>
            <a:pPr lvl="1"/>
            <a:r>
              <a:rPr lang="en-US" dirty="0" smtClean="0"/>
              <a:t>That’s Jinja2 at work – a keystone of </a:t>
            </a:r>
            <a:r>
              <a:rPr lang="en-US" dirty="0" err="1" smtClean="0"/>
              <a:t>Ansible’s</a:t>
            </a:r>
            <a:r>
              <a:rPr lang="en-US" dirty="0" smtClean="0"/>
              <a:t> philosophy</a:t>
            </a:r>
            <a:endParaRPr lang="nl-BE" dirty="0" smtClean="0"/>
          </a:p>
          <a:p>
            <a:pPr marL="0" indent="0">
              <a:buNone/>
            </a:pPr>
            <a:r>
              <a:rPr lang="en-US" dirty="0"/>
              <a:t>	</a:t>
            </a:r>
            <a:endParaRPr lang="nl-BE" dirty="0"/>
          </a:p>
        </p:txBody>
      </p:sp>
      <p:pic>
        <p:nvPicPr>
          <p:cNvPr id="4" name="Picture 3"/>
          <p:cNvPicPr>
            <a:picLocks noChangeAspect="1"/>
          </p:cNvPicPr>
          <p:nvPr/>
        </p:nvPicPr>
        <p:blipFill>
          <a:blip r:embed="rId2"/>
          <a:stretch>
            <a:fillRect/>
          </a:stretch>
        </p:blipFill>
        <p:spPr>
          <a:xfrm>
            <a:off x="838200" y="2728669"/>
            <a:ext cx="5886450" cy="1847850"/>
          </a:xfrm>
          <a:prstGeom prst="rect">
            <a:avLst/>
          </a:prstGeom>
        </p:spPr>
      </p:pic>
    </p:spTree>
    <p:extLst>
      <p:ext uri="{BB962C8B-B14F-4D97-AF65-F5344CB8AC3E}">
        <p14:creationId xmlns:p14="http://schemas.microsoft.com/office/powerpoint/2010/main" val="2438658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this deck about?</a:t>
            </a:r>
            <a:endParaRPr lang="nl-BE" dirty="0"/>
          </a:p>
        </p:txBody>
      </p:sp>
      <p:sp>
        <p:nvSpPr>
          <p:cNvPr id="3" name="Content Placeholder 2"/>
          <p:cNvSpPr>
            <a:spLocks noGrp="1"/>
          </p:cNvSpPr>
          <p:nvPr>
            <p:ph idx="1"/>
          </p:nvPr>
        </p:nvSpPr>
        <p:spPr/>
        <p:txBody>
          <a:bodyPr/>
          <a:lstStyle/>
          <a:p>
            <a:r>
              <a:rPr lang="en-US" dirty="0" smtClean="0"/>
              <a:t>You heard about </a:t>
            </a:r>
            <a:r>
              <a:rPr lang="en-US" dirty="0" err="1" smtClean="0"/>
              <a:t>Ansible</a:t>
            </a:r>
            <a:r>
              <a:rPr lang="en-US" dirty="0" smtClean="0"/>
              <a:t>, but you don’t really know what it is or how it works</a:t>
            </a:r>
          </a:p>
          <a:p>
            <a:r>
              <a:rPr lang="en-US" dirty="0" smtClean="0"/>
              <a:t>What we’re going to cover:</a:t>
            </a:r>
          </a:p>
          <a:p>
            <a:pPr lvl="1"/>
            <a:r>
              <a:rPr lang="en-US" dirty="0" err="1" smtClean="0"/>
              <a:t>Ansible</a:t>
            </a:r>
            <a:r>
              <a:rPr lang="en-US" dirty="0" smtClean="0"/>
              <a:t> 101 – what it is, how it works, how to install</a:t>
            </a:r>
          </a:p>
          <a:p>
            <a:pPr lvl="2"/>
            <a:r>
              <a:rPr lang="en-US" dirty="0" smtClean="0"/>
              <a:t>Crash-course on Vagrant + </a:t>
            </a:r>
            <a:r>
              <a:rPr lang="en-US" dirty="0" err="1" smtClean="0"/>
              <a:t>VirtualBox</a:t>
            </a:r>
            <a:endParaRPr lang="en-US" dirty="0" smtClean="0"/>
          </a:p>
          <a:p>
            <a:pPr lvl="1"/>
            <a:r>
              <a:rPr lang="en-US" dirty="0" smtClean="0"/>
              <a:t>Keyless SSH and password-less </a:t>
            </a:r>
            <a:r>
              <a:rPr lang="en-US" dirty="0" err="1" smtClean="0"/>
              <a:t>sudo</a:t>
            </a:r>
            <a:endParaRPr lang="en-US" dirty="0" smtClean="0"/>
          </a:p>
          <a:p>
            <a:pPr lvl="1"/>
            <a:r>
              <a:rPr lang="en-US" dirty="0" smtClean="0"/>
              <a:t>Ad-hoc commands</a:t>
            </a:r>
          </a:p>
          <a:p>
            <a:pPr lvl="1"/>
            <a:r>
              <a:rPr lang="en-US" dirty="0" smtClean="0"/>
              <a:t>Playbooks</a:t>
            </a:r>
          </a:p>
          <a:p>
            <a:pPr lvl="1"/>
            <a:r>
              <a:rPr lang="en-US" dirty="0" smtClean="0"/>
              <a:t>Roles</a:t>
            </a:r>
          </a:p>
          <a:p>
            <a:pPr lvl="1"/>
            <a:r>
              <a:rPr lang="en-US" dirty="0" smtClean="0"/>
              <a:t>Modules</a:t>
            </a:r>
          </a:p>
          <a:p>
            <a:pPr lvl="1"/>
            <a:r>
              <a:rPr lang="en-US" dirty="0" smtClean="0"/>
              <a:t>ACI integration</a:t>
            </a:r>
          </a:p>
          <a:p>
            <a:r>
              <a:rPr lang="en-US" dirty="0" smtClean="0"/>
              <a:t>At the end of this deck, you’ll be in a good position to start automating many tasks</a:t>
            </a:r>
            <a:endParaRPr lang="en-US" sz="1200" dirty="0" smtClean="0"/>
          </a:p>
          <a:p>
            <a:endParaRPr lang="en-US" dirty="0" smtClean="0"/>
          </a:p>
          <a:p>
            <a:endParaRPr lang="nl-BE" dirty="0"/>
          </a:p>
        </p:txBody>
      </p:sp>
    </p:spTree>
    <p:extLst>
      <p:ext uri="{BB962C8B-B14F-4D97-AF65-F5344CB8AC3E}">
        <p14:creationId xmlns:p14="http://schemas.microsoft.com/office/powerpoint/2010/main" val="4210057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Permissions</a:t>
            </a:r>
            <a:endParaRPr lang="nl-BE" dirty="0"/>
          </a:p>
        </p:txBody>
      </p:sp>
      <p:sp>
        <p:nvSpPr>
          <p:cNvPr id="3" name="Content Placeholder 2"/>
          <p:cNvSpPr>
            <a:spLocks noGrp="1"/>
          </p:cNvSpPr>
          <p:nvPr>
            <p:ph idx="1"/>
          </p:nvPr>
        </p:nvSpPr>
        <p:spPr/>
        <p:txBody>
          <a:bodyPr/>
          <a:lstStyle/>
          <a:p>
            <a:r>
              <a:rPr lang="en-US" dirty="0" smtClean="0"/>
              <a:t>Both ad-hoc commands and playbooks can request privilege escalation if necessary</a:t>
            </a:r>
          </a:p>
          <a:p>
            <a:r>
              <a:rPr lang="en-US" dirty="0" smtClean="0"/>
              <a:t>Here’s an example with an ad-hoc command, without and without privilege escalation (user cisco can perform password-less </a:t>
            </a:r>
            <a:r>
              <a:rPr lang="en-US" dirty="0" err="1" smtClean="0"/>
              <a:t>sudo</a:t>
            </a:r>
            <a:r>
              <a:rPr lang="en-US" dirty="0" smtClean="0"/>
              <a:t>, more later)</a:t>
            </a:r>
          </a:p>
          <a:p>
            <a:endParaRPr lang="en-US" dirty="0"/>
          </a:p>
          <a:p>
            <a:endParaRPr lang="en-US" dirty="0" smtClean="0"/>
          </a:p>
          <a:p>
            <a:endParaRPr lang="en-US" dirty="0"/>
          </a:p>
          <a:p>
            <a:endParaRPr lang="en-US" dirty="0" smtClean="0"/>
          </a:p>
          <a:p>
            <a:r>
              <a:rPr lang="en-US" dirty="0" smtClean="0"/>
              <a:t>In playbooks, it’s done in a very similar fashion – we’ll cover that later</a:t>
            </a:r>
            <a:endParaRPr lang="nl-BE" dirty="0"/>
          </a:p>
        </p:txBody>
      </p:sp>
      <p:pic>
        <p:nvPicPr>
          <p:cNvPr id="4" name="Picture 3"/>
          <p:cNvPicPr>
            <a:picLocks noChangeAspect="1"/>
          </p:cNvPicPr>
          <p:nvPr/>
        </p:nvPicPr>
        <p:blipFill>
          <a:blip r:embed="rId2"/>
          <a:stretch>
            <a:fillRect/>
          </a:stretch>
        </p:blipFill>
        <p:spPr>
          <a:xfrm>
            <a:off x="838200" y="2871787"/>
            <a:ext cx="9105900" cy="1571625"/>
          </a:xfrm>
          <a:prstGeom prst="rect">
            <a:avLst/>
          </a:prstGeom>
        </p:spPr>
      </p:pic>
    </p:spTree>
    <p:extLst>
      <p:ext uri="{BB962C8B-B14F-4D97-AF65-F5344CB8AC3E}">
        <p14:creationId xmlns:p14="http://schemas.microsoft.com/office/powerpoint/2010/main" val="1493304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Behavioral parameters</a:t>
            </a:r>
            <a:endParaRPr lang="nl-BE" dirty="0"/>
          </a:p>
        </p:txBody>
      </p:sp>
      <p:sp>
        <p:nvSpPr>
          <p:cNvPr id="3" name="Content Placeholder 2"/>
          <p:cNvSpPr>
            <a:spLocks noGrp="1"/>
          </p:cNvSpPr>
          <p:nvPr>
            <p:ph idx="1"/>
          </p:nvPr>
        </p:nvSpPr>
        <p:spPr/>
        <p:txBody>
          <a:bodyPr/>
          <a:lstStyle/>
          <a:p>
            <a:r>
              <a:rPr lang="en-US" dirty="0" smtClean="0"/>
              <a:t>Typically, privileges, usernames, password, connection parameters are specified in the inventory, using variables</a:t>
            </a:r>
          </a:p>
          <a:p>
            <a:r>
              <a:rPr lang="en-US" dirty="0" smtClean="0"/>
              <a:t>There is a series of system variables called behavioral parameters</a:t>
            </a:r>
          </a:p>
          <a:p>
            <a:r>
              <a:rPr lang="en-US" dirty="0" smtClean="0"/>
              <a:t>The most common ones are:</a:t>
            </a:r>
          </a:p>
          <a:p>
            <a:pPr lvl="1"/>
            <a:r>
              <a:rPr lang="en-US" dirty="0" err="1" smtClean="0"/>
              <a:t>ansible_user</a:t>
            </a:r>
            <a:endParaRPr lang="en-US" dirty="0" smtClean="0"/>
          </a:p>
          <a:p>
            <a:pPr lvl="1"/>
            <a:r>
              <a:rPr lang="en-US" dirty="0" err="1" smtClean="0"/>
              <a:t>ansible_ssh_pass</a:t>
            </a:r>
            <a:endParaRPr lang="en-US" dirty="0" smtClean="0"/>
          </a:p>
          <a:p>
            <a:pPr lvl="1"/>
            <a:r>
              <a:rPr lang="en-US" dirty="0" err="1" smtClean="0"/>
              <a:t>ansible_host</a:t>
            </a:r>
            <a:endParaRPr lang="en-US" dirty="0"/>
          </a:p>
          <a:p>
            <a:pPr lvl="2"/>
            <a:r>
              <a:rPr lang="en-US" dirty="0" smtClean="0"/>
              <a:t>why? Imagine your host is defined as foo.example.com. While </a:t>
            </a:r>
            <a:r>
              <a:rPr lang="en-US" dirty="0" err="1" smtClean="0"/>
              <a:t>Ansible</a:t>
            </a:r>
            <a:r>
              <a:rPr lang="en-US" dirty="0" smtClean="0"/>
              <a:t> server might be able to resolve that, what if the remote system can’t resolve foo.example.com? You can pass an IP address using </a:t>
            </a:r>
            <a:r>
              <a:rPr lang="en-US" dirty="0" err="1" smtClean="0"/>
              <a:t>ansible_host</a:t>
            </a:r>
            <a:r>
              <a:rPr lang="en-US" dirty="0" smtClean="0"/>
              <a:t>=10.10.10.100 for example</a:t>
            </a:r>
          </a:p>
          <a:p>
            <a:pPr lvl="1"/>
            <a:r>
              <a:rPr lang="en-US" dirty="0" err="1" smtClean="0"/>
              <a:t>ansible_become</a:t>
            </a:r>
            <a:r>
              <a:rPr lang="en-US" dirty="0" smtClean="0"/>
              <a:t> (force privilege escalation)</a:t>
            </a:r>
          </a:p>
          <a:p>
            <a:pPr lvl="1"/>
            <a:r>
              <a:rPr lang="en-US" dirty="0" err="1" smtClean="0"/>
              <a:t>ansible_become_user</a:t>
            </a:r>
            <a:r>
              <a:rPr lang="en-US" dirty="0" smtClean="0"/>
              <a:t> (which user to escalate as)</a:t>
            </a:r>
          </a:p>
          <a:p>
            <a:pPr lvl="1"/>
            <a:r>
              <a:rPr lang="en-US" dirty="0" err="1" smtClean="0"/>
              <a:t>ansible_become_method</a:t>
            </a:r>
            <a:r>
              <a:rPr lang="en-US" dirty="0" smtClean="0"/>
              <a:t> (how to gain privilege escalation; default </a:t>
            </a:r>
            <a:r>
              <a:rPr lang="en-US" dirty="0" err="1" smtClean="0"/>
              <a:t>sudo</a:t>
            </a:r>
            <a:r>
              <a:rPr lang="en-US" dirty="0" smtClean="0"/>
              <a:t>)</a:t>
            </a:r>
          </a:p>
          <a:p>
            <a:pPr lvl="1"/>
            <a:endParaRPr lang="en-US" dirty="0" smtClean="0"/>
          </a:p>
          <a:p>
            <a:pPr lvl="1"/>
            <a:endParaRPr lang="en-US" dirty="0" smtClean="0"/>
          </a:p>
          <a:p>
            <a:pPr lvl="1"/>
            <a:endParaRPr lang="nl-BE" dirty="0"/>
          </a:p>
        </p:txBody>
      </p:sp>
    </p:spTree>
    <p:extLst>
      <p:ext uri="{BB962C8B-B14F-4D97-AF65-F5344CB8AC3E}">
        <p14:creationId xmlns:p14="http://schemas.microsoft.com/office/powerpoint/2010/main" val="2892258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Ansible</a:t>
            </a:r>
            <a:r>
              <a:rPr lang="en-US" dirty="0" smtClean="0"/>
              <a:t> Playbooks</a:t>
            </a:r>
            <a:endParaRPr lang="nl-BE" dirty="0"/>
          </a:p>
        </p:txBody>
      </p:sp>
      <p:sp>
        <p:nvSpPr>
          <p:cNvPr id="5" name="Text Placeholder 4"/>
          <p:cNvSpPr>
            <a:spLocks noGrp="1"/>
          </p:cNvSpPr>
          <p:nvPr>
            <p:ph type="body" idx="1"/>
          </p:nvPr>
        </p:nvSpPr>
        <p:spPr/>
        <p:txBody>
          <a:bodyPr/>
          <a:lstStyle/>
          <a:p>
            <a:endParaRPr lang="nl-BE"/>
          </a:p>
        </p:txBody>
      </p:sp>
    </p:spTree>
    <p:extLst>
      <p:ext uri="{BB962C8B-B14F-4D97-AF65-F5344CB8AC3E}">
        <p14:creationId xmlns:p14="http://schemas.microsoft.com/office/powerpoint/2010/main" val="3470581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r>
              <a:rPr lang="en-US" dirty="0" smtClean="0"/>
              <a:t> 101: playbooks</a:t>
            </a:r>
            <a:endParaRPr lang="nl-BE" dirty="0"/>
          </a:p>
        </p:txBody>
      </p:sp>
      <p:sp>
        <p:nvSpPr>
          <p:cNvPr id="3" name="Content Placeholder 2"/>
          <p:cNvSpPr>
            <a:spLocks noGrp="1"/>
          </p:cNvSpPr>
          <p:nvPr>
            <p:ph idx="1"/>
          </p:nvPr>
        </p:nvSpPr>
        <p:spPr/>
        <p:txBody>
          <a:bodyPr/>
          <a:lstStyle/>
          <a:p>
            <a:r>
              <a:rPr lang="en-US" dirty="0" smtClean="0"/>
              <a:t>Here’s a simple playbook (don’t worry about its contents right now)</a:t>
            </a:r>
            <a:endParaRPr lang="nl-BE" dirty="0"/>
          </a:p>
        </p:txBody>
      </p:sp>
      <p:pic>
        <p:nvPicPr>
          <p:cNvPr id="4" name="Picture 3"/>
          <p:cNvPicPr>
            <a:picLocks noChangeAspect="1"/>
          </p:cNvPicPr>
          <p:nvPr/>
        </p:nvPicPr>
        <p:blipFill>
          <a:blip r:embed="rId2"/>
          <a:stretch>
            <a:fillRect/>
          </a:stretch>
        </p:blipFill>
        <p:spPr>
          <a:xfrm>
            <a:off x="838200" y="1843999"/>
            <a:ext cx="4782113" cy="4332964"/>
          </a:xfrm>
          <a:prstGeom prst="rect">
            <a:avLst/>
          </a:prstGeom>
          <a:effectLst>
            <a:glow rad="63500">
              <a:schemeClr val="accent1">
                <a:satMod val="175000"/>
                <a:alpha val="40000"/>
              </a:schemeClr>
            </a:glow>
            <a:outerShdw blurRad="50800" dist="38100" dir="2700000" algn="tl" rotWithShape="0">
              <a:prstClr val="black">
                <a:alpha val="40000"/>
              </a:prstClr>
            </a:outerShdw>
          </a:effectLst>
        </p:spPr>
      </p:pic>
      <p:sp>
        <p:nvSpPr>
          <p:cNvPr id="5" name="TextBox 4"/>
          <p:cNvSpPr txBox="1"/>
          <p:nvPr/>
        </p:nvSpPr>
        <p:spPr>
          <a:xfrm>
            <a:off x="6798365" y="2981189"/>
            <a:ext cx="4077883" cy="1477328"/>
          </a:xfrm>
          <a:prstGeom prst="rect">
            <a:avLst/>
          </a:prstGeom>
          <a:noFill/>
          <a:ln>
            <a:solidFill>
              <a:schemeClr val="accent1">
                <a:lumMod val="60000"/>
                <a:lumOff val="40000"/>
              </a:schemeClr>
            </a:solidFill>
          </a:ln>
          <a:effectLst>
            <a:outerShdw blurRad="50800" dist="38100" dir="5400000" algn="t" rotWithShape="0">
              <a:prstClr val="black">
                <a:alpha val="40000"/>
              </a:prstClr>
            </a:outerShdw>
          </a:effectLst>
        </p:spPr>
        <p:txBody>
          <a:bodyPr wrap="square" rtlCol="0">
            <a:spAutoFit/>
          </a:bodyPr>
          <a:lstStyle/>
          <a:p>
            <a:r>
              <a:rPr lang="en-US" dirty="0" smtClean="0"/>
              <a:t>This playbook contains 3 different plays (look for – name) and one handler at the bottom. We’ll cover handlers later (they’re called when a play uses the </a:t>
            </a:r>
            <a:r>
              <a:rPr lang="en-US" i="1" dirty="0" smtClean="0"/>
              <a:t>notify </a:t>
            </a:r>
            <a:r>
              <a:rPr lang="en-US" dirty="0" smtClean="0"/>
              <a:t>keyword).</a:t>
            </a:r>
            <a:endParaRPr lang="nl-BE" dirty="0"/>
          </a:p>
        </p:txBody>
      </p:sp>
    </p:spTree>
    <p:extLst>
      <p:ext uri="{BB962C8B-B14F-4D97-AF65-F5344CB8AC3E}">
        <p14:creationId xmlns:p14="http://schemas.microsoft.com/office/powerpoint/2010/main" val="3949967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r>
              <a:rPr lang="en-US" dirty="0" smtClean="0"/>
              <a:t> 101: playbook with roles</a:t>
            </a:r>
            <a:endParaRPr lang="nl-BE" dirty="0"/>
          </a:p>
        </p:txBody>
      </p:sp>
      <p:sp>
        <p:nvSpPr>
          <p:cNvPr id="3" name="Content Placeholder 2"/>
          <p:cNvSpPr>
            <a:spLocks noGrp="1"/>
          </p:cNvSpPr>
          <p:nvPr>
            <p:ph idx="1"/>
          </p:nvPr>
        </p:nvSpPr>
        <p:spPr/>
        <p:txBody>
          <a:bodyPr/>
          <a:lstStyle/>
          <a:p>
            <a:r>
              <a:rPr lang="en-US" dirty="0" smtClean="0"/>
              <a:t>And here’s a playbook with different roles:</a:t>
            </a:r>
            <a:endParaRPr lang="nl-BE" dirty="0"/>
          </a:p>
        </p:txBody>
      </p:sp>
      <p:grpSp>
        <p:nvGrpSpPr>
          <p:cNvPr id="10" name="Group 9"/>
          <p:cNvGrpSpPr/>
          <p:nvPr/>
        </p:nvGrpSpPr>
        <p:grpSpPr>
          <a:xfrm>
            <a:off x="838200" y="1921448"/>
            <a:ext cx="8919186" cy="4499734"/>
            <a:chOff x="838200" y="1677229"/>
            <a:chExt cx="8919186" cy="4499734"/>
          </a:xfrm>
        </p:grpSpPr>
        <p:pic>
          <p:nvPicPr>
            <p:cNvPr id="4" name="Picture 3"/>
            <p:cNvPicPr>
              <a:picLocks noChangeAspect="1"/>
            </p:cNvPicPr>
            <p:nvPr/>
          </p:nvPicPr>
          <p:blipFill>
            <a:blip r:embed="rId2"/>
            <a:stretch>
              <a:fillRect/>
            </a:stretch>
          </p:blipFill>
          <p:spPr>
            <a:xfrm>
              <a:off x="838200" y="1903905"/>
              <a:ext cx="2028825" cy="3095625"/>
            </a:xfrm>
            <a:prstGeom prst="rect">
              <a:avLst/>
            </a:prstGeom>
            <a:ln>
              <a:solidFill>
                <a:schemeClr val="accent1">
                  <a:lumMod val="40000"/>
                  <a:lumOff val="60000"/>
                </a:schemeClr>
              </a:solidFill>
            </a:ln>
          </p:spPr>
        </p:pic>
        <p:sp>
          <p:nvSpPr>
            <p:cNvPr id="5" name="TextBox 4"/>
            <p:cNvSpPr txBox="1"/>
            <p:nvPr/>
          </p:nvSpPr>
          <p:spPr>
            <a:xfrm>
              <a:off x="3191880" y="1903905"/>
              <a:ext cx="4077883" cy="923330"/>
            </a:xfrm>
            <a:prstGeom prst="rect">
              <a:avLst/>
            </a:prstGeom>
            <a:noFill/>
            <a:ln>
              <a:solidFill>
                <a:schemeClr val="accent1">
                  <a:lumMod val="60000"/>
                  <a:lumOff val="40000"/>
                </a:schemeClr>
              </a:solidFill>
            </a:ln>
            <a:effectLst>
              <a:outerShdw blurRad="50800" dist="38100" dir="5400000" algn="t" rotWithShape="0">
                <a:prstClr val="black">
                  <a:alpha val="40000"/>
                </a:prstClr>
              </a:outerShdw>
            </a:effectLst>
          </p:spPr>
          <p:txBody>
            <a:bodyPr wrap="square" rtlCol="0">
              <a:spAutoFit/>
            </a:bodyPr>
            <a:lstStyle/>
            <a:p>
              <a:r>
                <a:rPr lang="en-US" dirty="0" smtClean="0"/>
                <a:t>Each role has a corresponding directory. In that directory, you’ll find at least one tasks/</a:t>
              </a:r>
              <a:r>
                <a:rPr lang="en-US" dirty="0" err="1" smtClean="0"/>
                <a:t>main.yml</a:t>
              </a:r>
              <a:r>
                <a:rPr lang="en-US" dirty="0" smtClean="0"/>
                <a:t> file.</a:t>
              </a:r>
              <a:endParaRPr lang="nl-BE" dirty="0"/>
            </a:p>
          </p:txBody>
        </p:sp>
        <p:pic>
          <p:nvPicPr>
            <p:cNvPr id="6" name="Picture 5"/>
            <p:cNvPicPr>
              <a:picLocks noChangeAspect="1"/>
            </p:cNvPicPr>
            <p:nvPr/>
          </p:nvPicPr>
          <p:blipFill>
            <a:blip r:embed="rId3"/>
            <a:stretch>
              <a:fillRect/>
            </a:stretch>
          </p:blipFill>
          <p:spPr>
            <a:xfrm>
              <a:off x="4937854" y="2989627"/>
              <a:ext cx="4819532" cy="3187336"/>
            </a:xfrm>
            <a:prstGeom prst="rect">
              <a:avLst/>
            </a:prstGeom>
            <a:ln>
              <a:solidFill>
                <a:schemeClr val="accent1">
                  <a:lumMod val="60000"/>
                  <a:lumOff val="40000"/>
                </a:schemeClr>
              </a:solidFill>
            </a:ln>
          </p:spPr>
        </p:pic>
        <p:cxnSp>
          <p:nvCxnSpPr>
            <p:cNvPr id="8" name="Elbow Connector 7"/>
            <p:cNvCxnSpPr>
              <a:stCxn id="5" idx="1"/>
              <a:endCxn id="6" idx="1"/>
            </p:cNvCxnSpPr>
            <p:nvPr/>
          </p:nvCxnSpPr>
          <p:spPr>
            <a:xfrm rot="10800000" flipH="1" flipV="1">
              <a:off x="3191880" y="2365569"/>
              <a:ext cx="1745974" cy="2217725"/>
            </a:xfrm>
            <a:prstGeom prst="bentConnector3">
              <a:avLst>
                <a:gd name="adj1" fmla="val -13093"/>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Freeform 8"/>
            <p:cNvSpPr/>
            <p:nvPr/>
          </p:nvSpPr>
          <p:spPr>
            <a:xfrm>
              <a:off x="2226365" y="1677229"/>
              <a:ext cx="6040101" cy="1406741"/>
            </a:xfrm>
            <a:custGeom>
              <a:avLst/>
              <a:gdLst>
                <a:gd name="connsiteX0" fmla="*/ 34857 w 5910252"/>
                <a:gd name="connsiteY0" fmla="*/ 912624 h 1406741"/>
                <a:gd name="connsiteX1" fmla="*/ 756154 w 5910252"/>
                <a:gd name="connsiteY1" fmla="*/ 106135 h 1406741"/>
                <a:gd name="connsiteX2" fmla="*/ 5146410 w 5910252"/>
                <a:gd name="connsiteY2" fmla="*/ 151571 h 1406741"/>
                <a:gd name="connsiteX3" fmla="*/ 5879066 w 5910252"/>
                <a:gd name="connsiteY3" fmla="*/ 1406741 h 1406741"/>
              </a:gdLst>
              <a:ahLst/>
              <a:cxnLst>
                <a:cxn ang="0">
                  <a:pos x="connsiteX0" y="connsiteY0"/>
                </a:cxn>
                <a:cxn ang="0">
                  <a:pos x="connsiteX1" y="connsiteY1"/>
                </a:cxn>
                <a:cxn ang="0">
                  <a:pos x="connsiteX2" y="connsiteY2"/>
                </a:cxn>
                <a:cxn ang="0">
                  <a:pos x="connsiteX3" y="connsiteY3"/>
                </a:cxn>
              </a:cxnLst>
              <a:rect l="l" t="t" r="r" b="b"/>
              <a:pathLst>
                <a:path w="5910252" h="1406741">
                  <a:moveTo>
                    <a:pt x="34857" y="912624"/>
                  </a:moveTo>
                  <a:cubicBezTo>
                    <a:pt x="-30457" y="572800"/>
                    <a:pt x="-95771" y="232977"/>
                    <a:pt x="756154" y="106135"/>
                  </a:cubicBezTo>
                  <a:cubicBezTo>
                    <a:pt x="1608079" y="-20707"/>
                    <a:pt x="4292591" y="-65197"/>
                    <a:pt x="5146410" y="151571"/>
                  </a:cubicBezTo>
                  <a:cubicBezTo>
                    <a:pt x="6000229" y="368339"/>
                    <a:pt x="5939647" y="887540"/>
                    <a:pt x="5879066" y="1406741"/>
                  </a:cubicBezTo>
                </a:path>
              </a:pathLst>
            </a:custGeom>
            <a:ln>
              <a:headEnd type="none" w="med" len="med"/>
              <a:tailEnd type="triangle" w="med" len="med"/>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nl-BE"/>
            </a:p>
          </p:txBody>
        </p:sp>
      </p:grpSp>
    </p:spTree>
    <p:extLst>
      <p:ext uri="{BB962C8B-B14F-4D97-AF65-F5344CB8AC3E}">
        <p14:creationId xmlns:p14="http://schemas.microsoft.com/office/powerpoint/2010/main" val="293754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Ansible</a:t>
            </a:r>
            <a:r>
              <a:rPr lang="en-US" dirty="0" smtClean="0"/>
              <a:t> installation </a:t>
            </a:r>
            <a:endParaRPr lang="nl-BE" dirty="0"/>
          </a:p>
        </p:txBody>
      </p:sp>
      <p:sp>
        <p:nvSpPr>
          <p:cNvPr id="5" name="Text Placeholder 4"/>
          <p:cNvSpPr>
            <a:spLocks noGrp="1"/>
          </p:cNvSpPr>
          <p:nvPr>
            <p:ph type="body" idx="1"/>
          </p:nvPr>
        </p:nvSpPr>
        <p:spPr/>
        <p:txBody>
          <a:bodyPr/>
          <a:lstStyle/>
          <a:p>
            <a:endParaRPr lang="nl-BE"/>
          </a:p>
        </p:txBody>
      </p:sp>
    </p:spTree>
    <p:extLst>
      <p:ext uri="{BB962C8B-B14F-4D97-AF65-F5344CB8AC3E}">
        <p14:creationId xmlns:p14="http://schemas.microsoft.com/office/powerpoint/2010/main" val="4246056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r>
              <a:rPr lang="en-US" dirty="0" smtClean="0"/>
              <a:t> installation</a:t>
            </a:r>
            <a:endParaRPr lang="nl-BE" dirty="0"/>
          </a:p>
        </p:txBody>
      </p:sp>
      <p:sp>
        <p:nvSpPr>
          <p:cNvPr id="3" name="Content Placeholder 2"/>
          <p:cNvSpPr>
            <a:spLocks noGrp="1"/>
          </p:cNvSpPr>
          <p:nvPr>
            <p:ph idx="1"/>
          </p:nvPr>
        </p:nvSpPr>
        <p:spPr/>
        <p:txBody>
          <a:bodyPr/>
          <a:lstStyle/>
          <a:p>
            <a:r>
              <a:rPr lang="en-US" dirty="0" smtClean="0"/>
              <a:t>Installing </a:t>
            </a:r>
            <a:r>
              <a:rPr lang="en-US" dirty="0" err="1" smtClean="0"/>
              <a:t>Ansible</a:t>
            </a:r>
            <a:r>
              <a:rPr lang="en-US" dirty="0" smtClean="0"/>
              <a:t> is very simple – for most distributions, it’s just a package</a:t>
            </a:r>
          </a:p>
          <a:p>
            <a:r>
              <a:rPr lang="en-US" dirty="0" smtClean="0"/>
              <a:t>Covering all distros in this deck wouldn’t be reasonable</a:t>
            </a:r>
          </a:p>
          <a:p>
            <a:r>
              <a:rPr lang="en-US" dirty="0" smtClean="0"/>
              <a:t>Please visit </a:t>
            </a:r>
            <a:r>
              <a:rPr lang="en-US" dirty="0">
                <a:hlinkClick r:id="rId2"/>
              </a:rPr>
              <a:t>http://</a:t>
            </a:r>
            <a:r>
              <a:rPr lang="en-US" dirty="0" smtClean="0">
                <a:hlinkClick r:id="rId2"/>
              </a:rPr>
              <a:t>docs.ansible.com/ansible/latest/intro_installation.html</a:t>
            </a:r>
            <a:r>
              <a:rPr lang="en-US" dirty="0" smtClean="0"/>
              <a:t> </a:t>
            </a:r>
          </a:p>
          <a:p>
            <a:r>
              <a:rPr lang="en-US" dirty="0" smtClean="0"/>
              <a:t>On Ubuntu, it’s as simple as this:</a:t>
            </a:r>
          </a:p>
          <a:p>
            <a:endParaRPr lang="en-US" dirty="0"/>
          </a:p>
          <a:p>
            <a:endParaRPr lang="en-US" dirty="0" smtClean="0"/>
          </a:p>
          <a:p>
            <a:endParaRPr lang="en-US" dirty="0"/>
          </a:p>
          <a:p>
            <a:endParaRPr lang="en-US" dirty="0" smtClean="0"/>
          </a:p>
          <a:p>
            <a:r>
              <a:rPr lang="en-US" dirty="0" smtClean="0"/>
              <a:t>Make sure you get at least version 2.0 (you will if you point to the appropriate package repos)</a:t>
            </a:r>
            <a:endParaRPr lang="nl-BE" dirty="0"/>
          </a:p>
        </p:txBody>
      </p:sp>
      <p:pic>
        <p:nvPicPr>
          <p:cNvPr id="4" name="Picture 3"/>
          <p:cNvPicPr>
            <a:picLocks noChangeAspect="1"/>
          </p:cNvPicPr>
          <p:nvPr/>
        </p:nvPicPr>
        <p:blipFill>
          <a:blip r:embed="rId3"/>
          <a:stretch>
            <a:fillRect/>
          </a:stretch>
        </p:blipFill>
        <p:spPr>
          <a:xfrm>
            <a:off x="838200" y="3289349"/>
            <a:ext cx="4543425" cy="1381125"/>
          </a:xfrm>
          <a:prstGeom prst="rect">
            <a:avLst/>
          </a:prstGeom>
          <a:ln>
            <a:solidFill>
              <a:schemeClr val="accent1">
                <a:lumMod val="60000"/>
                <a:lumOff val="40000"/>
              </a:schemeClr>
            </a:solidFill>
          </a:ln>
        </p:spPr>
      </p:pic>
    </p:spTree>
    <p:extLst>
      <p:ext uri="{BB962C8B-B14F-4D97-AF65-F5344CB8AC3E}">
        <p14:creationId xmlns:p14="http://schemas.microsoft.com/office/powerpoint/2010/main" val="1008880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little bit of </a:t>
            </a:r>
            <a:r>
              <a:rPr lang="en-US" dirty="0" err="1" smtClean="0"/>
              <a:t>sysadmin</a:t>
            </a:r>
            <a:r>
              <a:rPr lang="en-US" dirty="0" smtClean="0"/>
              <a:t> first</a:t>
            </a:r>
            <a:endParaRPr lang="nl-BE" dirty="0"/>
          </a:p>
        </p:txBody>
      </p:sp>
      <p:sp>
        <p:nvSpPr>
          <p:cNvPr id="3" name="Content Placeholder 2"/>
          <p:cNvSpPr>
            <a:spLocks noGrp="1"/>
          </p:cNvSpPr>
          <p:nvPr>
            <p:ph idx="1"/>
          </p:nvPr>
        </p:nvSpPr>
        <p:spPr/>
        <p:txBody>
          <a:bodyPr/>
          <a:lstStyle/>
          <a:p>
            <a:r>
              <a:rPr lang="en-US" dirty="0" smtClean="0"/>
              <a:t>Communications between Linux versions of </a:t>
            </a:r>
            <a:r>
              <a:rPr lang="en-US" dirty="0" err="1" smtClean="0"/>
              <a:t>Ansible</a:t>
            </a:r>
            <a:r>
              <a:rPr lang="en-US" dirty="0" smtClean="0"/>
              <a:t> and targets uses SSH</a:t>
            </a:r>
          </a:p>
          <a:p>
            <a:r>
              <a:rPr lang="en-US" dirty="0" smtClean="0"/>
              <a:t>You could provide credentials each and every time </a:t>
            </a:r>
            <a:r>
              <a:rPr lang="en-US" dirty="0" err="1" smtClean="0"/>
              <a:t>Ansible</a:t>
            </a:r>
            <a:r>
              <a:rPr lang="en-US" dirty="0" smtClean="0"/>
              <a:t> executes a command</a:t>
            </a:r>
          </a:p>
          <a:p>
            <a:pPr lvl="1"/>
            <a:r>
              <a:rPr lang="en-US" dirty="0" smtClean="0"/>
              <a:t>But you probably don’t want that</a:t>
            </a:r>
          </a:p>
          <a:p>
            <a:r>
              <a:rPr lang="en-US" dirty="0" smtClean="0"/>
              <a:t>Enters password-less SSH</a:t>
            </a:r>
          </a:p>
          <a:p>
            <a:pPr lvl="1"/>
            <a:r>
              <a:rPr lang="en-US" dirty="0" smtClean="0"/>
              <a:t>Authenticate using keys rather than via interactive username/password combination</a:t>
            </a:r>
          </a:p>
          <a:p>
            <a:endParaRPr lang="nl-BE" dirty="0"/>
          </a:p>
        </p:txBody>
      </p:sp>
      <p:grpSp>
        <p:nvGrpSpPr>
          <p:cNvPr id="7" name="Group 6"/>
          <p:cNvGrpSpPr/>
          <p:nvPr/>
        </p:nvGrpSpPr>
        <p:grpSpPr>
          <a:xfrm>
            <a:off x="324204" y="3808264"/>
            <a:ext cx="2614967" cy="1723382"/>
            <a:chOff x="2319101" y="3346796"/>
            <a:chExt cx="2614967" cy="1723382"/>
          </a:xfrm>
        </p:grpSpPr>
        <p:pic>
          <p:nvPicPr>
            <p:cNvPr id="5" name="Picture 4"/>
            <p:cNvPicPr>
              <a:picLocks noChangeAspect="1"/>
            </p:cNvPicPr>
            <p:nvPr/>
          </p:nvPicPr>
          <p:blipFill>
            <a:blip r:embed="rId2"/>
            <a:stretch>
              <a:fillRect/>
            </a:stretch>
          </p:blipFill>
          <p:spPr>
            <a:xfrm>
              <a:off x="2319101" y="3909395"/>
              <a:ext cx="1315781" cy="1086950"/>
            </a:xfrm>
            <a:prstGeom prst="rect">
              <a:avLst/>
            </a:prstGeom>
          </p:spPr>
        </p:pic>
        <p:pic>
          <p:nvPicPr>
            <p:cNvPr id="6" name="Picture 5"/>
            <p:cNvPicPr>
              <a:picLocks noChangeAspect="1"/>
            </p:cNvPicPr>
            <p:nvPr/>
          </p:nvPicPr>
          <p:blipFill>
            <a:blip r:embed="rId3"/>
            <a:stretch>
              <a:fillRect/>
            </a:stretch>
          </p:blipFill>
          <p:spPr>
            <a:xfrm>
              <a:off x="3959087" y="3346796"/>
              <a:ext cx="974981" cy="1723382"/>
            </a:xfrm>
            <a:prstGeom prst="rect">
              <a:avLst/>
            </a:prstGeom>
          </p:spPr>
        </p:pic>
      </p:grpSp>
      <p:sp>
        <p:nvSpPr>
          <p:cNvPr id="8" name="TextBox 7"/>
          <p:cNvSpPr txBox="1"/>
          <p:nvPr/>
        </p:nvSpPr>
        <p:spPr>
          <a:xfrm>
            <a:off x="3263376" y="3429676"/>
            <a:ext cx="6013648" cy="313932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tx2"/>
                </a:solidFill>
              </a:rPr>
              <a:t>You can think of the public key as the padlock. Suppose you can make thousands of copies of it and distribute them to anyone you please.</a:t>
            </a:r>
          </a:p>
          <a:p>
            <a:pPr marL="285750" indent="-285750">
              <a:buFont typeface="Arial" panose="020B0604020202020204" pitchFamily="34" charset="0"/>
              <a:buChar char="•"/>
            </a:pPr>
            <a:r>
              <a:rPr lang="en-US" dirty="0" smtClean="0">
                <a:solidFill>
                  <a:schemeClr val="tx2"/>
                </a:solidFill>
              </a:rPr>
              <a:t>The private key opens all those padlocks. You never want to distribute that key, else anybody can open your padlocks.</a:t>
            </a:r>
          </a:p>
          <a:p>
            <a:pPr marL="285750" indent="-285750">
              <a:buFont typeface="Arial" panose="020B0604020202020204" pitchFamily="34" charset="0"/>
              <a:buChar char="•"/>
            </a:pPr>
            <a:r>
              <a:rPr lang="en-US" dirty="0" smtClean="0">
                <a:solidFill>
                  <a:schemeClr val="tx2"/>
                </a:solidFill>
              </a:rPr>
              <a:t>With </a:t>
            </a:r>
            <a:r>
              <a:rPr lang="en-US" dirty="0" err="1" smtClean="0">
                <a:solidFill>
                  <a:schemeClr val="tx2"/>
                </a:solidFill>
              </a:rPr>
              <a:t>Ansible</a:t>
            </a:r>
            <a:r>
              <a:rPr lang="en-US" dirty="0" smtClean="0">
                <a:solidFill>
                  <a:schemeClr val="tx2"/>
                </a:solidFill>
              </a:rPr>
              <a:t>, you generate a key pair on the </a:t>
            </a:r>
            <a:r>
              <a:rPr lang="en-US" dirty="0" err="1" smtClean="0">
                <a:solidFill>
                  <a:schemeClr val="tx2"/>
                </a:solidFill>
              </a:rPr>
              <a:t>Ansible</a:t>
            </a:r>
            <a:r>
              <a:rPr lang="en-US" dirty="0" smtClean="0">
                <a:solidFill>
                  <a:schemeClr val="tx2"/>
                </a:solidFill>
              </a:rPr>
              <a:t> server. </a:t>
            </a:r>
          </a:p>
          <a:p>
            <a:pPr marL="285750" indent="-285750">
              <a:buFont typeface="Arial" panose="020B0604020202020204" pitchFamily="34" charset="0"/>
              <a:buChar char="•"/>
            </a:pPr>
            <a:r>
              <a:rPr lang="en-US" dirty="0" smtClean="0">
                <a:solidFill>
                  <a:schemeClr val="tx2"/>
                </a:solidFill>
              </a:rPr>
              <a:t>You distribute the public key to all target systems (by adding it to </a:t>
            </a:r>
            <a:r>
              <a:rPr lang="en-US" dirty="0" err="1" smtClean="0">
                <a:solidFill>
                  <a:schemeClr val="tx2"/>
                </a:solidFill>
              </a:rPr>
              <a:t>authorized_keys</a:t>
            </a:r>
            <a:r>
              <a:rPr lang="en-US" dirty="0" smtClean="0">
                <a:solidFill>
                  <a:schemeClr val="tx2"/>
                </a:solidFill>
              </a:rPr>
              <a:t> in ~/.</a:t>
            </a:r>
            <a:r>
              <a:rPr lang="en-US" dirty="0" err="1" smtClean="0">
                <a:solidFill>
                  <a:schemeClr val="tx2"/>
                </a:solidFill>
              </a:rPr>
              <a:t>ssh</a:t>
            </a:r>
            <a:r>
              <a:rPr lang="en-US" dirty="0" smtClean="0">
                <a:solidFill>
                  <a:schemeClr val="tx2"/>
                </a:solidFill>
              </a:rPr>
              <a:t> on the target system)</a:t>
            </a:r>
          </a:p>
          <a:p>
            <a:pPr marL="285750" indent="-285750">
              <a:buFont typeface="Arial" panose="020B0604020202020204" pitchFamily="34" charset="0"/>
              <a:buChar char="•"/>
            </a:pPr>
            <a:r>
              <a:rPr lang="en-US" dirty="0" smtClean="0">
                <a:solidFill>
                  <a:schemeClr val="tx2"/>
                </a:solidFill>
              </a:rPr>
              <a:t>Using your private key, you can then SSH to the target without being asked for a password.</a:t>
            </a:r>
          </a:p>
          <a:p>
            <a:pPr marL="285750" indent="-285750">
              <a:buFont typeface="Arial" panose="020B0604020202020204" pitchFamily="34" charset="0"/>
              <a:buChar char="•"/>
            </a:pPr>
            <a:endParaRPr lang="nl-BE" dirty="0">
              <a:solidFill>
                <a:schemeClr val="tx2"/>
              </a:solidFill>
            </a:endParaRPr>
          </a:p>
        </p:txBody>
      </p:sp>
      <p:pic>
        <p:nvPicPr>
          <p:cNvPr id="9" name="Picture 8"/>
          <p:cNvPicPr>
            <a:picLocks noChangeAspect="1"/>
          </p:cNvPicPr>
          <p:nvPr/>
        </p:nvPicPr>
        <p:blipFill>
          <a:blip r:embed="rId4"/>
          <a:stretch>
            <a:fillRect/>
          </a:stretch>
        </p:blipFill>
        <p:spPr>
          <a:xfrm>
            <a:off x="9781082" y="3964928"/>
            <a:ext cx="1839182" cy="1881301"/>
          </a:xfrm>
          <a:prstGeom prst="rect">
            <a:avLst/>
          </a:prstGeom>
        </p:spPr>
      </p:pic>
    </p:spTree>
    <p:extLst>
      <p:ext uri="{BB962C8B-B14F-4D97-AF65-F5344CB8AC3E}">
        <p14:creationId xmlns:p14="http://schemas.microsoft.com/office/powerpoint/2010/main" val="1398644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Come on! Talk technical to me!</a:t>
            </a:r>
            <a:endParaRPr lang="nl-BE" dirty="0"/>
          </a:p>
        </p:txBody>
      </p:sp>
      <p:sp>
        <p:nvSpPr>
          <p:cNvPr id="3" name="Content Placeholder 2"/>
          <p:cNvSpPr>
            <a:spLocks noGrp="1"/>
          </p:cNvSpPr>
          <p:nvPr>
            <p:ph idx="1"/>
          </p:nvPr>
        </p:nvSpPr>
        <p:spPr>
          <a:xfrm>
            <a:off x="838200" y="1068963"/>
            <a:ext cx="10515600" cy="4914220"/>
          </a:xfrm>
        </p:spPr>
        <p:txBody>
          <a:bodyPr/>
          <a:lstStyle/>
          <a:p>
            <a:r>
              <a:rPr lang="en-US" dirty="0" smtClean="0"/>
              <a:t>OK – so here’s how authentication (we’re not covering encryption) really works:</a:t>
            </a:r>
            <a:endParaRPr lang="nl-BE" dirty="0"/>
          </a:p>
        </p:txBody>
      </p:sp>
      <p:sp>
        <p:nvSpPr>
          <p:cNvPr id="5" name="TextBox 4"/>
          <p:cNvSpPr txBox="1"/>
          <p:nvPr/>
        </p:nvSpPr>
        <p:spPr>
          <a:xfrm>
            <a:off x="838200" y="1644838"/>
            <a:ext cx="10781277" cy="4801314"/>
          </a:xfrm>
          <a:prstGeom prst="rect">
            <a:avLst/>
          </a:prstGeom>
          <a:noFill/>
        </p:spPr>
        <p:txBody>
          <a:bodyPr wrap="square" rtlCol="0">
            <a:spAutoFit/>
          </a:bodyPr>
          <a:lstStyle/>
          <a:p>
            <a:pPr marL="342900" indent="-342900">
              <a:buFont typeface="+mj-lt"/>
              <a:buAutoNum type="arabicPeriod"/>
            </a:pPr>
            <a:r>
              <a:rPr lang="en-US" dirty="0" smtClean="0"/>
              <a:t>Client sends an ID for the key pair it would like to authenticate with to the server</a:t>
            </a:r>
          </a:p>
          <a:p>
            <a:pPr marL="342900" indent="-342900">
              <a:buFont typeface="+mj-lt"/>
              <a:buAutoNum type="arabicPeriod"/>
            </a:pPr>
            <a:endParaRPr lang="en-US" dirty="0" smtClean="0"/>
          </a:p>
          <a:p>
            <a:pPr marL="342900" indent="-342900">
              <a:buFont typeface="+mj-lt"/>
              <a:buAutoNum type="arabicPeriod"/>
            </a:pPr>
            <a:r>
              <a:rPr lang="en-US" dirty="0" smtClean="0"/>
              <a:t>Server checks </a:t>
            </a:r>
            <a:r>
              <a:rPr lang="en-US" i="1" dirty="0" err="1" smtClean="0"/>
              <a:t>authorized_keys</a:t>
            </a:r>
            <a:r>
              <a:rPr lang="en-US" dirty="0" smtClean="0"/>
              <a:t> for the account that the client is attempting to log into for that key ID</a:t>
            </a:r>
          </a:p>
          <a:p>
            <a:pPr marL="342900" indent="-342900">
              <a:buFont typeface="+mj-lt"/>
              <a:buAutoNum type="arabicPeriod"/>
            </a:pPr>
            <a:endParaRPr lang="en-US" dirty="0" smtClean="0"/>
          </a:p>
          <a:p>
            <a:pPr marL="342900" indent="-342900">
              <a:buFont typeface="+mj-lt"/>
              <a:buAutoNum type="arabicPeriod"/>
            </a:pPr>
            <a:r>
              <a:rPr lang="en-US" dirty="0" smtClean="0"/>
              <a:t>If public key is found, server generates random number and encrypts it with the public key</a:t>
            </a:r>
          </a:p>
          <a:p>
            <a:pPr marL="342900" indent="-342900">
              <a:buFont typeface="+mj-lt"/>
              <a:buAutoNum type="arabicPeriod"/>
            </a:pPr>
            <a:endParaRPr lang="en-US" dirty="0" smtClean="0"/>
          </a:p>
          <a:p>
            <a:pPr marL="342900" indent="-342900">
              <a:buFont typeface="+mj-lt"/>
              <a:buAutoNum type="arabicPeriod"/>
            </a:pPr>
            <a:r>
              <a:rPr lang="en-US" dirty="0" smtClean="0"/>
              <a:t>Server sends encrypted message back to client</a:t>
            </a:r>
          </a:p>
          <a:p>
            <a:pPr marL="342900" indent="-342900">
              <a:buFont typeface="+mj-lt"/>
              <a:buAutoNum type="arabicPeriod"/>
            </a:pPr>
            <a:endParaRPr lang="en-US" dirty="0" smtClean="0"/>
          </a:p>
          <a:p>
            <a:pPr marL="342900" indent="-342900">
              <a:buFont typeface="+mj-lt"/>
              <a:buAutoNum type="arabicPeriod"/>
            </a:pPr>
            <a:r>
              <a:rPr lang="en-US" dirty="0" smtClean="0"/>
              <a:t>If client has private key, it can decrypt the message, revealing the random number</a:t>
            </a:r>
          </a:p>
          <a:p>
            <a:pPr marL="342900" indent="-342900">
              <a:buFont typeface="+mj-lt"/>
              <a:buAutoNum type="arabicPeriod"/>
            </a:pPr>
            <a:endParaRPr lang="en-US" dirty="0" smtClean="0"/>
          </a:p>
          <a:p>
            <a:pPr marL="342900" indent="-342900">
              <a:buFont typeface="+mj-lt"/>
              <a:buAutoNum type="arabicPeriod"/>
            </a:pPr>
            <a:r>
              <a:rPr lang="en-US" dirty="0" smtClean="0"/>
              <a:t>Client combines decrypted random number with shared session key used for encryption and calculates MD5 hash of this value</a:t>
            </a:r>
          </a:p>
          <a:p>
            <a:pPr marL="342900" indent="-342900">
              <a:buFont typeface="+mj-lt"/>
              <a:buAutoNum type="arabicPeriod"/>
            </a:pPr>
            <a:endParaRPr lang="en-US" dirty="0" smtClean="0"/>
          </a:p>
          <a:p>
            <a:pPr marL="342900" indent="-342900">
              <a:buFont typeface="+mj-lt"/>
              <a:buAutoNum type="arabicPeriod"/>
            </a:pPr>
            <a:r>
              <a:rPr lang="en-US" dirty="0" smtClean="0"/>
              <a:t>Client sends MD5 hash back to server</a:t>
            </a:r>
          </a:p>
          <a:p>
            <a:pPr marL="342900" indent="-342900">
              <a:buFont typeface="+mj-lt"/>
              <a:buAutoNum type="arabicPeriod"/>
            </a:pPr>
            <a:endParaRPr lang="en-US" dirty="0" smtClean="0"/>
          </a:p>
          <a:p>
            <a:pPr marL="342900" indent="-342900">
              <a:buFont typeface="+mj-lt"/>
              <a:buAutoNum type="arabicPeriod"/>
            </a:pPr>
            <a:r>
              <a:rPr lang="en-US" dirty="0" smtClean="0"/>
              <a:t>Server uses same shared session key and the original random number to calculate its own MD5 value. If it matches the client’s, client is authenticated!</a:t>
            </a:r>
            <a:endParaRPr lang="nl-BE" dirty="0"/>
          </a:p>
        </p:txBody>
      </p:sp>
    </p:spTree>
    <p:extLst>
      <p:ext uri="{BB962C8B-B14F-4D97-AF65-F5344CB8AC3E}">
        <p14:creationId xmlns:p14="http://schemas.microsoft.com/office/powerpoint/2010/main" val="4224344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SSH key-based authentication</a:t>
            </a:r>
            <a:endParaRPr lang="nl-BE" dirty="0"/>
          </a:p>
        </p:txBody>
      </p:sp>
      <p:sp>
        <p:nvSpPr>
          <p:cNvPr id="3" name="Content Placeholder 2"/>
          <p:cNvSpPr>
            <a:spLocks noGrp="1"/>
          </p:cNvSpPr>
          <p:nvPr>
            <p:ph idx="1"/>
          </p:nvPr>
        </p:nvSpPr>
        <p:spPr/>
        <p:txBody>
          <a:bodyPr/>
          <a:lstStyle/>
          <a:p>
            <a:r>
              <a:rPr lang="en-US" dirty="0" smtClean="0"/>
              <a:t>Example (server-side): generate </a:t>
            </a:r>
            <a:r>
              <a:rPr lang="en-US" dirty="0" err="1" smtClean="0"/>
              <a:t>keypair</a:t>
            </a:r>
            <a:endParaRPr lang="nl-BE" dirty="0"/>
          </a:p>
        </p:txBody>
      </p:sp>
      <p:pic>
        <p:nvPicPr>
          <p:cNvPr id="4" name="Picture 3"/>
          <p:cNvPicPr>
            <a:picLocks noChangeAspect="1"/>
          </p:cNvPicPr>
          <p:nvPr/>
        </p:nvPicPr>
        <p:blipFill>
          <a:blip r:embed="rId2"/>
          <a:stretch>
            <a:fillRect/>
          </a:stretch>
        </p:blipFill>
        <p:spPr>
          <a:xfrm>
            <a:off x="1177995" y="1786707"/>
            <a:ext cx="4245932" cy="2475178"/>
          </a:xfrm>
          <a:prstGeom prst="rect">
            <a:avLst/>
          </a:prstGeom>
        </p:spPr>
      </p:pic>
      <p:pic>
        <p:nvPicPr>
          <p:cNvPr id="5" name="Picture 4"/>
          <p:cNvPicPr>
            <a:picLocks noChangeAspect="1"/>
          </p:cNvPicPr>
          <p:nvPr/>
        </p:nvPicPr>
        <p:blipFill>
          <a:blip r:embed="rId3"/>
          <a:stretch>
            <a:fillRect/>
          </a:stretch>
        </p:blipFill>
        <p:spPr>
          <a:xfrm>
            <a:off x="1177995" y="4858164"/>
            <a:ext cx="6305550" cy="1276350"/>
          </a:xfrm>
          <a:prstGeom prst="rect">
            <a:avLst/>
          </a:prstGeom>
        </p:spPr>
      </p:pic>
      <p:sp>
        <p:nvSpPr>
          <p:cNvPr id="6" name="TextBox 5"/>
          <p:cNvSpPr txBox="1"/>
          <p:nvPr/>
        </p:nvSpPr>
        <p:spPr>
          <a:xfrm>
            <a:off x="1177995" y="4375358"/>
            <a:ext cx="2506840" cy="369332"/>
          </a:xfrm>
          <a:prstGeom prst="rect">
            <a:avLst/>
          </a:prstGeom>
          <a:noFill/>
        </p:spPr>
        <p:txBody>
          <a:bodyPr wrap="none" rtlCol="0">
            <a:spAutoFit/>
          </a:bodyPr>
          <a:lstStyle/>
          <a:p>
            <a:r>
              <a:rPr lang="en-US" dirty="0" smtClean="0"/>
              <a:t>Copy public key to target</a:t>
            </a:r>
            <a:endParaRPr lang="nl-BE" dirty="0"/>
          </a:p>
        </p:txBody>
      </p:sp>
      <p:sp>
        <p:nvSpPr>
          <p:cNvPr id="8" name="TextBox 7"/>
          <p:cNvSpPr txBox="1"/>
          <p:nvPr/>
        </p:nvSpPr>
        <p:spPr>
          <a:xfrm>
            <a:off x="5952683" y="2460289"/>
            <a:ext cx="4129939" cy="1200329"/>
          </a:xfrm>
          <a:prstGeom prst="rect">
            <a:avLst/>
          </a:prstGeom>
          <a:noFill/>
          <a:ln>
            <a:solidFill>
              <a:schemeClr val="accent1">
                <a:lumMod val="60000"/>
                <a:lumOff val="40000"/>
              </a:schemeClr>
            </a:solidFill>
          </a:ln>
        </p:spPr>
        <p:txBody>
          <a:bodyPr wrap="square" rtlCol="0">
            <a:spAutoFit/>
          </a:bodyPr>
          <a:lstStyle/>
          <a:p>
            <a:r>
              <a:rPr lang="en-US" dirty="0" smtClean="0"/>
              <a:t>Note: you can protect your private key with a password. That’s useful in case someone walks away with your hard drive or computer. For the lab, I don’t care.</a:t>
            </a:r>
            <a:endParaRPr lang="nl-BE" dirty="0"/>
          </a:p>
        </p:txBody>
      </p:sp>
    </p:spTree>
    <p:extLst>
      <p:ext uri="{BB962C8B-B14F-4D97-AF65-F5344CB8AC3E}">
        <p14:creationId xmlns:p14="http://schemas.microsoft.com/office/powerpoint/2010/main" val="41341162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nl-BE" dirty="0"/>
          </a:p>
        </p:txBody>
      </p:sp>
      <p:sp>
        <p:nvSpPr>
          <p:cNvPr id="3" name="Content Placeholder 2"/>
          <p:cNvSpPr>
            <a:spLocks noGrp="1"/>
          </p:cNvSpPr>
          <p:nvPr>
            <p:ph idx="1"/>
          </p:nvPr>
        </p:nvSpPr>
        <p:spPr/>
        <p:txBody>
          <a:bodyPr/>
          <a:lstStyle/>
          <a:p>
            <a:r>
              <a:rPr lang="en-US" dirty="0" err="1" smtClean="0"/>
              <a:t>Ansible</a:t>
            </a:r>
            <a:r>
              <a:rPr lang="en-US" dirty="0" smtClean="0"/>
              <a:t> can do so many things and ships with so many options that covering them all would make this deck cross the 1000-slides boundary</a:t>
            </a:r>
          </a:p>
          <a:p>
            <a:r>
              <a:rPr lang="en-US" dirty="0" smtClean="0"/>
              <a:t>That’s not the intention of this deck  - it’s meant to get you up and running in half a day or so and automate frequent repetitive tasks</a:t>
            </a:r>
          </a:p>
          <a:p>
            <a:r>
              <a:rPr lang="en-US" dirty="0" smtClean="0"/>
              <a:t>If you’re interested in going quite deeper:</a:t>
            </a:r>
          </a:p>
          <a:p>
            <a:pPr lvl="1"/>
            <a:r>
              <a:rPr lang="en-US" dirty="0" smtClean="0"/>
              <a:t>Practice, practice, practice and read the docs</a:t>
            </a:r>
          </a:p>
          <a:p>
            <a:pPr lvl="1"/>
            <a:r>
              <a:rPr lang="en-US" dirty="0" smtClean="0"/>
              <a:t>Explore playbooks on </a:t>
            </a:r>
            <a:r>
              <a:rPr lang="en-US" dirty="0" err="1" smtClean="0"/>
              <a:t>Ansible</a:t>
            </a:r>
            <a:r>
              <a:rPr lang="en-US" dirty="0" smtClean="0"/>
              <a:t> Galaxy, their community website</a:t>
            </a:r>
          </a:p>
          <a:p>
            <a:pPr lvl="1"/>
            <a:r>
              <a:rPr lang="en-US" dirty="0" smtClean="0"/>
              <a:t>Enroll in a professional </a:t>
            </a:r>
            <a:r>
              <a:rPr lang="en-US" dirty="0" err="1" smtClean="0"/>
              <a:t>cours</a:t>
            </a:r>
            <a:r>
              <a:rPr lang="en-US" dirty="0" smtClean="0"/>
              <a:t> that teaches </a:t>
            </a:r>
            <a:r>
              <a:rPr lang="en-US" dirty="0" err="1" smtClean="0"/>
              <a:t>Ansible</a:t>
            </a:r>
            <a:r>
              <a:rPr lang="en-US" dirty="0" smtClean="0"/>
              <a:t> over the span of several days</a:t>
            </a:r>
          </a:p>
          <a:p>
            <a:r>
              <a:rPr lang="en-US" dirty="0" smtClean="0"/>
              <a:t>In this deck, we take several security shortcuts that wouldn’t be considered particularly safe for production environments</a:t>
            </a:r>
          </a:p>
          <a:p>
            <a:pPr lvl="1"/>
            <a:r>
              <a:rPr lang="en-US" dirty="0" smtClean="0"/>
              <a:t>Don’t take these shortcuts as best practices – they’re convenient for lab use and learning</a:t>
            </a:r>
            <a:endParaRPr lang="nl-BE" dirty="0"/>
          </a:p>
        </p:txBody>
      </p:sp>
    </p:spTree>
    <p:extLst>
      <p:ext uri="{BB962C8B-B14F-4D97-AF65-F5344CB8AC3E}">
        <p14:creationId xmlns:p14="http://schemas.microsoft.com/office/powerpoint/2010/main" val="1488611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SSH key-based authentication</a:t>
            </a:r>
            <a:endParaRPr lang="nl-BE" dirty="0"/>
          </a:p>
        </p:txBody>
      </p:sp>
      <p:sp>
        <p:nvSpPr>
          <p:cNvPr id="3" name="Content Placeholder 2"/>
          <p:cNvSpPr>
            <a:spLocks noGrp="1"/>
          </p:cNvSpPr>
          <p:nvPr>
            <p:ph idx="1"/>
          </p:nvPr>
        </p:nvSpPr>
        <p:spPr/>
        <p:txBody>
          <a:bodyPr/>
          <a:lstStyle/>
          <a:p>
            <a:r>
              <a:rPr lang="en-US" dirty="0" smtClean="0"/>
              <a:t>Client-side: import key in </a:t>
            </a:r>
            <a:r>
              <a:rPr lang="en-US" dirty="0" err="1" smtClean="0"/>
              <a:t>authorized_keys</a:t>
            </a:r>
            <a:endParaRPr lang="en-US" dirty="0" smtClean="0"/>
          </a:p>
          <a:p>
            <a:endParaRPr lang="en-US" dirty="0"/>
          </a:p>
          <a:p>
            <a:endParaRPr lang="en-US" dirty="0" smtClean="0"/>
          </a:p>
          <a:p>
            <a:r>
              <a:rPr lang="en-US" dirty="0" smtClean="0"/>
              <a:t>Now </a:t>
            </a:r>
            <a:r>
              <a:rPr lang="en-US" dirty="0" err="1" smtClean="0"/>
              <a:t>ssh</a:t>
            </a:r>
            <a:r>
              <a:rPr lang="en-US" dirty="0" smtClean="0"/>
              <a:t> from server to target:</a:t>
            </a:r>
          </a:p>
          <a:p>
            <a:pPr marL="0" indent="0">
              <a:buNone/>
            </a:pPr>
            <a:endParaRPr lang="nl-BE" dirty="0"/>
          </a:p>
        </p:txBody>
      </p:sp>
      <p:pic>
        <p:nvPicPr>
          <p:cNvPr id="4" name="Picture 3"/>
          <p:cNvPicPr>
            <a:picLocks noChangeAspect="1"/>
          </p:cNvPicPr>
          <p:nvPr/>
        </p:nvPicPr>
        <p:blipFill>
          <a:blip r:embed="rId2"/>
          <a:stretch>
            <a:fillRect/>
          </a:stretch>
        </p:blipFill>
        <p:spPr>
          <a:xfrm>
            <a:off x="838200" y="1823209"/>
            <a:ext cx="6305550" cy="428625"/>
          </a:xfrm>
          <a:prstGeom prst="rect">
            <a:avLst/>
          </a:prstGeom>
        </p:spPr>
      </p:pic>
      <p:pic>
        <p:nvPicPr>
          <p:cNvPr id="5" name="Picture 4"/>
          <p:cNvPicPr>
            <a:picLocks noChangeAspect="1"/>
          </p:cNvPicPr>
          <p:nvPr/>
        </p:nvPicPr>
        <p:blipFill>
          <a:blip r:embed="rId3"/>
          <a:stretch>
            <a:fillRect/>
          </a:stretch>
        </p:blipFill>
        <p:spPr>
          <a:xfrm>
            <a:off x="838200" y="3165731"/>
            <a:ext cx="5876925" cy="1866900"/>
          </a:xfrm>
          <a:prstGeom prst="rect">
            <a:avLst/>
          </a:prstGeom>
        </p:spPr>
      </p:pic>
    </p:spTree>
    <p:extLst>
      <p:ext uri="{BB962C8B-B14F-4D97-AF65-F5344CB8AC3E}">
        <p14:creationId xmlns:p14="http://schemas.microsoft.com/office/powerpoint/2010/main" val="3774654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SSH: one more thing</a:t>
            </a:r>
            <a:endParaRPr lang="nl-BE" dirty="0"/>
          </a:p>
        </p:txBody>
      </p:sp>
      <p:sp>
        <p:nvSpPr>
          <p:cNvPr id="3" name="Content Placeholder 2"/>
          <p:cNvSpPr>
            <a:spLocks noGrp="1"/>
          </p:cNvSpPr>
          <p:nvPr>
            <p:ph idx="1"/>
          </p:nvPr>
        </p:nvSpPr>
        <p:spPr/>
        <p:txBody>
          <a:bodyPr/>
          <a:lstStyle/>
          <a:p>
            <a:r>
              <a:rPr lang="en-US" dirty="0" smtClean="0"/>
              <a:t>By default, if you’ve never </a:t>
            </a:r>
            <a:r>
              <a:rPr lang="en-US" dirty="0" err="1" smtClean="0"/>
              <a:t>SSHd</a:t>
            </a:r>
            <a:r>
              <a:rPr lang="en-US" dirty="0" smtClean="0"/>
              <a:t> into a remote system, you don’t have a local copy of that host’s fingerprint in your local known hosts file</a:t>
            </a:r>
          </a:p>
          <a:p>
            <a:r>
              <a:rPr lang="en-US" dirty="0" smtClean="0"/>
              <a:t>You can think of fingerprint as credentials presented to you by the remote system</a:t>
            </a:r>
          </a:p>
          <a:p>
            <a:r>
              <a:rPr lang="en-US" dirty="0" smtClean="0"/>
              <a:t>Most if not all Linux-based systems default to strict host key checking, which means </a:t>
            </a:r>
            <a:r>
              <a:rPr lang="en-US" dirty="0" err="1"/>
              <a:t>A</a:t>
            </a:r>
            <a:r>
              <a:rPr lang="en-US" dirty="0" err="1" smtClean="0"/>
              <a:t>nsible</a:t>
            </a:r>
            <a:r>
              <a:rPr lang="en-US" dirty="0" smtClean="0"/>
              <a:t> will fail to SSH into remote systems until you obtain and store a local copy of the remote host’s fingerprint (or key)</a:t>
            </a:r>
          </a:p>
          <a:p>
            <a:r>
              <a:rPr lang="en-US" dirty="0" smtClean="0"/>
              <a:t>You can either SSH once to that remote host and trust the key, or configure your server to disable strict host key checking for the machines you’re automating </a:t>
            </a:r>
            <a:endParaRPr lang="nl-BE" dirty="0"/>
          </a:p>
        </p:txBody>
      </p:sp>
    </p:spTree>
    <p:extLst>
      <p:ext uri="{BB962C8B-B14F-4D97-AF65-F5344CB8AC3E}">
        <p14:creationId xmlns:p14="http://schemas.microsoft.com/office/powerpoint/2010/main" val="1263580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your server wants you to verify the host key every time …</a:t>
            </a:r>
            <a:endParaRPr lang="nl-BE" dirty="0"/>
          </a:p>
        </p:txBody>
      </p:sp>
      <p:sp>
        <p:nvSpPr>
          <p:cNvPr id="3" name="Content Placeholder 2"/>
          <p:cNvSpPr>
            <a:spLocks noGrp="1"/>
          </p:cNvSpPr>
          <p:nvPr>
            <p:ph idx="1"/>
          </p:nvPr>
        </p:nvSpPr>
        <p:spPr/>
        <p:txBody>
          <a:bodyPr/>
          <a:lstStyle/>
          <a:p>
            <a:r>
              <a:rPr lang="en-US" dirty="0" smtClean="0"/>
              <a:t>If you re-</a:t>
            </a:r>
            <a:r>
              <a:rPr lang="en-US" dirty="0" err="1" smtClean="0"/>
              <a:t>init</a:t>
            </a:r>
            <a:r>
              <a:rPr lang="en-US" dirty="0" smtClean="0"/>
              <a:t> existing targets, or automate new targets, your server is going to ask whether you trust the key – requiring human intervention.</a:t>
            </a:r>
          </a:p>
          <a:p>
            <a:r>
              <a:rPr lang="en-US" dirty="0" smtClean="0"/>
              <a:t>On </a:t>
            </a:r>
            <a:r>
              <a:rPr lang="en-US" dirty="0" err="1" smtClean="0"/>
              <a:t>Ansible</a:t>
            </a:r>
            <a:r>
              <a:rPr lang="en-US" dirty="0" smtClean="0"/>
              <a:t> server, you can configure SSH to not perform strict host key checks</a:t>
            </a:r>
          </a:p>
          <a:p>
            <a:r>
              <a:rPr lang="en-US" dirty="0" smtClean="0"/>
              <a:t>You can also do this at </a:t>
            </a:r>
            <a:r>
              <a:rPr lang="en-US" dirty="0" err="1" smtClean="0"/>
              <a:t>Ansible’s</a:t>
            </a:r>
            <a:r>
              <a:rPr lang="en-US" dirty="0" smtClean="0"/>
              <a:t> level only by editing /</a:t>
            </a:r>
            <a:r>
              <a:rPr lang="en-US" dirty="0" err="1" smtClean="0"/>
              <a:t>etc</a:t>
            </a:r>
            <a:r>
              <a:rPr lang="en-US" dirty="0" smtClean="0"/>
              <a:t>/</a:t>
            </a:r>
            <a:r>
              <a:rPr lang="en-US" dirty="0" err="1" smtClean="0"/>
              <a:t>ansible</a:t>
            </a:r>
            <a:r>
              <a:rPr lang="en-US" dirty="0" smtClean="0"/>
              <a:t>/</a:t>
            </a:r>
            <a:r>
              <a:rPr lang="en-US" dirty="0" err="1" smtClean="0"/>
              <a:t>ansible.cfg</a:t>
            </a:r>
            <a:endParaRPr lang="en-US" dirty="0" smtClean="0"/>
          </a:p>
          <a:p>
            <a:endParaRPr lang="en-US" dirty="0"/>
          </a:p>
          <a:p>
            <a:endParaRPr lang="en-US" dirty="0" smtClean="0"/>
          </a:p>
          <a:p>
            <a:r>
              <a:rPr lang="en-US" dirty="0" smtClean="0"/>
              <a:t>Or globally in .</a:t>
            </a:r>
            <a:r>
              <a:rPr lang="en-US" dirty="0" err="1" smtClean="0"/>
              <a:t>ssh</a:t>
            </a:r>
            <a:r>
              <a:rPr lang="en-US" dirty="0" smtClean="0"/>
              <a:t>/</a:t>
            </a:r>
            <a:r>
              <a:rPr lang="en-US" dirty="0" err="1" smtClean="0"/>
              <a:t>config</a:t>
            </a:r>
            <a:r>
              <a:rPr lang="en-US" dirty="0" smtClean="0"/>
              <a:t>, by range of hosts:</a:t>
            </a:r>
          </a:p>
          <a:p>
            <a:endParaRPr lang="en-US" dirty="0" smtClean="0"/>
          </a:p>
        </p:txBody>
      </p:sp>
      <p:pic>
        <p:nvPicPr>
          <p:cNvPr id="4" name="Picture 3"/>
          <p:cNvPicPr>
            <a:picLocks noChangeAspect="1"/>
          </p:cNvPicPr>
          <p:nvPr/>
        </p:nvPicPr>
        <p:blipFill>
          <a:blip r:embed="rId2"/>
          <a:stretch>
            <a:fillRect/>
          </a:stretch>
        </p:blipFill>
        <p:spPr>
          <a:xfrm>
            <a:off x="838200" y="4364156"/>
            <a:ext cx="2921553" cy="1945590"/>
          </a:xfrm>
          <a:prstGeom prst="rect">
            <a:avLst/>
          </a:prstGeom>
        </p:spPr>
      </p:pic>
      <p:sp>
        <p:nvSpPr>
          <p:cNvPr id="5" name="TextBox 4"/>
          <p:cNvSpPr txBox="1"/>
          <p:nvPr/>
        </p:nvSpPr>
        <p:spPr>
          <a:xfrm>
            <a:off x="6219092" y="4902637"/>
            <a:ext cx="4746660" cy="646331"/>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dirty="0" smtClean="0"/>
              <a:t>This advice is only good for labs – I wouldn’t do this in production … you’ve been warned.</a:t>
            </a:r>
            <a:endParaRPr lang="nl-BE" dirty="0"/>
          </a:p>
        </p:txBody>
      </p:sp>
      <p:sp>
        <p:nvSpPr>
          <p:cNvPr id="6" name="Rectangle 1"/>
          <p:cNvSpPr>
            <a:spLocks noChangeArrowheads="1"/>
          </p:cNvSpPr>
          <p:nvPr/>
        </p:nvSpPr>
        <p:spPr bwMode="auto">
          <a:xfrm>
            <a:off x="838200" y="3104302"/>
            <a:ext cx="2516715" cy="43088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400" b="0" i="0" u="none" strike="noStrike" cap="none" normalizeH="0" baseline="0" dirty="0" smtClean="0">
                <a:ln>
                  <a:noFill/>
                </a:ln>
                <a:solidFill>
                  <a:srgbClr val="242729"/>
                </a:solidFill>
                <a:effectLst/>
                <a:latin typeface="Consolas" panose="020B0609020204030204" pitchFamily="49" charset="0"/>
              </a:rPr>
              <a:t>[defaults] </a:t>
            </a:r>
          </a:p>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400" b="0" i="0" u="none" strike="noStrike" cap="none" normalizeH="0" baseline="0" dirty="0" smtClean="0">
                <a:ln>
                  <a:noFill/>
                </a:ln>
                <a:solidFill>
                  <a:srgbClr val="242729"/>
                </a:solidFill>
                <a:effectLst/>
                <a:latin typeface="Consolas" panose="020B0609020204030204" pitchFamily="49" charset="0"/>
              </a:rPr>
              <a:t>host_key_checking = False</a:t>
            </a:r>
            <a:r>
              <a:rPr kumimoji="0" lang="nl-BE" altLang="nl-BE" sz="1200" b="0" i="0" u="none" strike="noStrike" cap="none" normalizeH="0" baseline="0" dirty="0" smtClean="0">
                <a:ln>
                  <a:noFill/>
                </a:ln>
                <a:solidFill>
                  <a:schemeClr val="tx1"/>
                </a:solidFill>
                <a:effectLst/>
              </a:rPr>
              <a:t> </a:t>
            </a:r>
            <a:endParaRPr kumimoji="0" lang="nl-BE" altLang="nl-BE" sz="3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2133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detour: is </a:t>
            </a:r>
            <a:r>
              <a:rPr lang="en-US" dirty="0" err="1" smtClean="0"/>
              <a:t>Ansible</a:t>
            </a:r>
            <a:r>
              <a:rPr lang="en-US" dirty="0" smtClean="0"/>
              <a:t> declarative? </a:t>
            </a:r>
            <a:endParaRPr lang="nl-BE" dirty="0"/>
          </a:p>
        </p:txBody>
      </p:sp>
      <p:sp>
        <p:nvSpPr>
          <p:cNvPr id="3" name="Content Placeholder 2"/>
          <p:cNvSpPr>
            <a:spLocks noGrp="1"/>
          </p:cNvSpPr>
          <p:nvPr>
            <p:ph idx="1"/>
          </p:nvPr>
        </p:nvSpPr>
        <p:spPr/>
        <p:txBody>
          <a:bodyPr/>
          <a:lstStyle/>
          <a:p>
            <a:r>
              <a:rPr lang="en-US" dirty="0" err="1" smtClean="0"/>
              <a:t>Ansible</a:t>
            </a:r>
            <a:r>
              <a:rPr lang="en-US" dirty="0" smtClean="0"/>
              <a:t> can be declarative</a:t>
            </a:r>
          </a:p>
          <a:p>
            <a:r>
              <a:rPr lang="en-US" dirty="0" smtClean="0"/>
              <a:t>Declarative means you specify the desired end state of things, you don’t specify how to get to that end state</a:t>
            </a:r>
          </a:p>
          <a:p>
            <a:pPr lvl="1"/>
            <a:r>
              <a:rPr lang="en-US" dirty="0" smtClean="0"/>
              <a:t>Example:</a:t>
            </a:r>
          </a:p>
          <a:p>
            <a:pPr lvl="1"/>
            <a:endParaRPr lang="en-US" dirty="0"/>
          </a:p>
          <a:p>
            <a:pPr lvl="1"/>
            <a:endParaRPr lang="en-US" dirty="0" smtClean="0"/>
          </a:p>
          <a:p>
            <a:pPr lvl="1"/>
            <a:endParaRPr lang="en-US" dirty="0"/>
          </a:p>
          <a:p>
            <a:pPr lvl="1"/>
            <a:endParaRPr lang="en-US" dirty="0" smtClean="0"/>
          </a:p>
          <a:p>
            <a:r>
              <a:rPr lang="en-US" dirty="0" err="1" smtClean="0"/>
              <a:t>Ansible</a:t>
            </a:r>
            <a:r>
              <a:rPr lang="en-US" dirty="0" smtClean="0"/>
              <a:t> can also be quite imperative:</a:t>
            </a:r>
            <a:endParaRPr lang="nl-BE" dirty="0"/>
          </a:p>
        </p:txBody>
      </p:sp>
      <p:pic>
        <p:nvPicPr>
          <p:cNvPr id="4" name="Picture 3"/>
          <p:cNvPicPr>
            <a:picLocks noChangeAspect="1"/>
          </p:cNvPicPr>
          <p:nvPr/>
        </p:nvPicPr>
        <p:blipFill>
          <a:blip r:embed="rId2"/>
          <a:stretch>
            <a:fillRect/>
          </a:stretch>
        </p:blipFill>
        <p:spPr>
          <a:xfrm>
            <a:off x="2713501" y="2555599"/>
            <a:ext cx="2857500" cy="1428750"/>
          </a:xfrm>
          <a:prstGeom prst="rect">
            <a:avLst/>
          </a:prstGeom>
        </p:spPr>
      </p:pic>
      <p:pic>
        <p:nvPicPr>
          <p:cNvPr id="5" name="Picture 4"/>
          <p:cNvPicPr>
            <a:picLocks noChangeAspect="1"/>
          </p:cNvPicPr>
          <p:nvPr/>
        </p:nvPicPr>
        <p:blipFill>
          <a:blip r:embed="rId3"/>
          <a:stretch>
            <a:fillRect/>
          </a:stretch>
        </p:blipFill>
        <p:spPr>
          <a:xfrm>
            <a:off x="838200" y="4715230"/>
            <a:ext cx="9229725" cy="561975"/>
          </a:xfrm>
          <a:prstGeom prst="rect">
            <a:avLst/>
          </a:prstGeom>
        </p:spPr>
      </p:pic>
    </p:spTree>
    <p:extLst>
      <p:ext uri="{BB962C8B-B14F-4D97-AF65-F5344CB8AC3E}">
        <p14:creationId xmlns:p14="http://schemas.microsoft.com/office/powerpoint/2010/main" val="1766867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detour: is </a:t>
            </a:r>
            <a:r>
              <a:rPr lang="en-US" dirty="0" err="1" smtClean="0"/>
              <a:t>Ansible</a:t>
            </a:r>
            <a:r>
              <a:rPr lang="en-US" dirty="0" smtClean="0"/>
              <a:t> idempotent?		</a:t>
            </a:r>
            <a:endParaRPr lang="nl-BE" dirty="0"/>
          </a:p>
        </p:txBody>
      </p:sp>
      <p:sp>
        <p:nvSpPr>
          <p:cNvPr id="3" name="Content Placeholder 2"/>
          <p:cNvSpPr>
            <a:spLocks noGrp="1"/>
          </p:cNvSpPr>
          <p:nvPr>
            <p:ph idx="1"/>
          </p:nvPr>
        </p:nvSpPr>
        <p:spPr/>
        <p:txBody>
          <a:bodyPr/>
          <a:lstStyle/>
          <a:p>
            <a:r>
              <a:rPr lang="en-US" dirty="0" smtClean="0"/>
              <a:t>You most definitely want your automation software to be idempotent</a:t>
            </a:r>
          </a:p>
          <a:p>
            <a:r>
              <a:rPr lang="en-US" dirty="0" err="1" smtClean="0"/>
              <a:t>Idempotency</a:t>
            </a:r>
            <a:r>
              <a:rPr lang="en-US" dirty="0" smtClean="0"/>
              <a:t> means that making </a:t>
            </a:r>
            <a:r>
              <a:rPr lang="en-US" dirty="0"/>
              <a:t>that same call repeatedly </a:t>
            </a:r>
            <a:r>
              <a:rPr lang="en-US" dirty="0" smtClean="0"/>
              <a:t>produces </a:t>
            </a:r>
            <a:r>
              <a:rPr lang="en-US" dirty="0"/>
              <a:t>the same </a:t>
            </a:r>
            <a:r>
              <a:rPr lang="en-US" dirty="0" smtClean="0"/>
              <a:t>result</a:t>
            </a:r>
          </a:p>
          <a:p>
            <a:pPr lvl="1"/>
            <a:r>
              <a:rPr lang="en-US" dirty="0" smtClean="0"/>
              <a:t>For example if a given package has already been installed by the automation software and you run the automation sequence again, the package should not be re-installed and everything reset to defaults.</a:t>
            </a:r>
          </a:p>
          <a:p>
            <a:pPr lvl="1"/>
            <a:r>
              <a:rPr lang="en-US" dirty="0" smtClean="0"/>
              <a:t>Running the same sequence again and again shouldn’t leave the system in an unpredictable state. </a:t>
            </a:r>
          </a:p>
          <a:p>
            <a:r>
              <a:rPr lang="en-US" dirty="0" smtClean="0"/>
              <a:t>Think about it ..</a:t>
            </a:r>
            <a:r>
              <a:rPr lang="en-US" dirty="0"/>
              <a:t> i</a:t>
            </a:r>
            <a:r>
              <a:rPr lang="en-US" dirty="0" smtClean="0"/>
              <a:t>f you automate your infrastructure with bespoke scripts and the backend doesn’t offer </a:t>
            </a:r>
            <a:r>
              <a:rPr lang="en-US" dirty="0" err="1" smtClean="0"/>
              <a:t>idempotency</a:t>
            </a:r>
            <a:r>
              <a:rPr lang="en-US" dirty="0" smtClean="0"/>
              <a:t>, your script needs to ensure it’s idempotent.</a:t>
            </a:r>
          </a:p>
          <a:p>
            <a:pPr lvl="1"/>
            <a:r>
              <a:rPr lang="en-US" dirty="0" smtClean="0"/>
              <a:t>That’s not exactly trivial!</a:t>
            </a:r>
          </a:p>
          <a:p>
            <a:r>
              <a:rPr lang="en-US" dirty="0" err="1" smtClean="0"/>
              <a:t>Ansible</a:t>
            </a:r>
            <a:r>
              <a:rPr lang="en-US" dirty="0" smtClean="0"/>
              <a:t> is idempotent</a:t>
            </a:r>
          </a:p>
          <a:p>
            <a:pPr lvl="1"/>
            <a:r>
              <a:rPr lang="en-US" dirty="0" smtClean="0"/>
              <a:t>Unless you write primarily imperative playbooks. </a:t>
            </a:r>
            <a:endParaRPr lang="nl-BE" dirty="0"/>
          </a:p>
        </p:txBody>
      </p:sp>
    </p:spTree>
    <p:extLst>
      <p:ext uri="{BB962C8B-B14F-4D97-AF65-F5344CB8AC3E}">
        <p14:creationId xmlns:p14="http://schemas.microsoft.com/office/powerpoint/2010/main" val="290948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Setting up your test environment</a:t>
            </a:r>
            <a:endParaRPr lang="nl-BE" dirty="0"/>
          </a:p>
        </p:txBody>
      </p:sp>
      <p:sp>
        <p:nvSpPr>
          <p:cNvPr id="5" name="Text Placeholder 4"/>
          <p:cNvSpPr>
            <a:spLocks noGrp="1"/>
          </p:cNvSpPr>
          <p:nvPr>
            <p:ph type="body" idx="1"/>
          </p:nvPr>
        </p:nvSpPr>
        <p:spPr/>
        <p:txBody>
          <a:bodyPr/>
          <a:lstStyle/>
          <a:p>
            <a:endParaRPr lang="nl-BE"/>
          </a:p>
        </p:txBody>
      </p:sp>
    </p:spTree>
    <p:extLst>
      <p:ext uri="{BB962C8B-B14F-4D97-AF65-F5344CB8AC3E}">
        <p14:creationId xmlns:p14="http://schemas.microsoft.com/office/powerpoint/2010/main" val="2537900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 lab environment </a:t>
            </a:r>
            <a:r>
              <a:rPr lang="en-US" dirty="0" smtClean="0">
                <a:solidFill>
                  <a:srgbClr val="FF0000"/>
                </a:solidFill>
              </a:rPr>
              <a:t>(heavily recommended)</a:t>
            </a:r>
            <a:endParaRPr lang="nl-BE" dirty="0">
              <a:solidFill>
                <a:srgbClr val="FF0000"/>
              </a:solidFill>
            </a:endParaRPr>
          </a:p>
        </p:txBody>
      </p:sp>
      <p:sp>
        <p:nvSpPr>
          <p:cNvPr id="3" name="Content Placeholder 2"/>
          <p:cNvSpPr>
            <a:spLocks noGrp="1"/>
          </p:cNvSpPr>
          <p:nvPr>
            <p:ph idx="1"/>
          </p:nvPr>
        </p:nvSpPr>
        <p:spPr>
          <a:xfrm>
            <a:off x="838200" y="1262742"/>
            <a:ext cx="10515600" cy="5138057"/>
          </a:xfrm>
        </p:spPr>
        <p:txBody>
          <a:bodyPr>
            <a:normAutofit/>
          </a:bodyPr>
          <a:lstStyle/>
          <a:p>
            <a:r>
              <a:rPr lang="en-US" sz="2000" dirty="0" smtClean="0"/>
              <a:t>Set up 2 or 3 Linux VMs (or cloud instances, or Docker Containers, or whatever works for you)</a:t>
            </a:r>
          </a:p>
          <a:p>
            <a:r>
              <a:rPr lang="en-US" sz="2000" dirty="0" smtClean="0"/>
              <a:t>In this document, we’re using either </a:t>
            </a:r>
            <a:r>
              <a:rPr lang="en-US" sz="2000" dirty="0" err="1" smtClean="0"/>
              <a:t>Vagrant+VirtualBox</a:t>
            </a:r>
            <a:r>
              <a:rPr lang="en-US" sz="2000" dirty="0" smtClean="0"/>
              <a:t> or Docker. </a:t>
            </a:r>
          </a:p>
          <a:p>
            <a:r>
              <a:rPr lang="en-US" sz="2000" dirty="0" smtClean="0"/>
              <a:t>If you’re going to use Docker, here’s a good </a:t>
            </a:r>
            <a:r>
              <a:rPr lang="en-US" sz="2000" dirty="0" err="1" smtClean="0"/>
              <a:t>Dockerfile</a:t>
            </a:r>
            <a:r>
              <a:rPr lang="en-US" sz="2000" dirty="0" smtClean="0"/>
              <a:t> to start a remote system:</a:t>
            </a:r>
          </a:p>
          <a:p>
            <a:endParaRPr lang="en-US" sz="2000" dirty="0"/>
          </a:p>
          <a:p>
            <a:endParaRPr lang="en-US" sz="2000" dirty="0" smtClean="0"/>
          </a:p>
          <a:p>
            <a:endParaRPr lang="en-US" sz="2000" dirty="0" smtClean="0"/>
          </a:p>
          <a:p>
            <a:endParaRPr lang="en-US" sz="2000" dirty="0"/>
          </a:p>
          <a:p>
            <a:endParaRPr lang="en-US" sz="2000" dirty="0" smtClean="0"/>
          </a:p>
          <a:p>
            <a:endParaRPr lang="en-US" sz="2000" dirty="0"/>
          </a:p>
          <a:p>
            <a:endParaRPr lang="en-US" sz="2000" dirty="0" smtClean="0"/>
          </a:p>
          <a:p>
            <a:r>
              <a:rPr lang="en-US" sz="2000" dirty="0" smtClean="0"/>
              <a:t>Build a image with </a:t>
            </a:r>
            <a:r>
              <a:rPr lang="en-US" sz="1800" dirty="0" err="1" smtClean="0">
                <a:latin typeface="Courier New" panose="02070309020205020404" pitchFamily="49" charset="0"/>
                <a:cs typeface="Courier New" panose="02070309020205020404" pitchFamily="49" charset="0"/>
              </a:rPr>
              <a:t>docker</a:t>
            </a:r>
            <a:r>
              <a:rPr lang="en-US" sz="1800" dirty="0" smtClean="0">
                <a:latin typeface="Courier New" panose="02070309020205020404" pitchFamily="49" charset="0"/>
                <a:cs typeface="Courier New" panose="02070309020205020404" pitchFamily="49" charset="0"/>
              </a:rPr>
              <a:t> build –t </a:t>
            </a:r>
            <a:r>
              <a:rPr lang="en-US" sz="1800" dirty="0" err="1" smtClean="0">
                <a:latin typeface="Courier New" panose="02070309020205020404" pitchFamily="49" charset="0"/>
                <a:cs typeface="Courier New" panose="02070309020205020404" pitchFamily="49" charset="0"/>
              </a:rPr>
              <a:t>ansible_client</a:t>
            </a:r>
            <a:r>
              <a:rPr lang="en-US" sz="1800" dirty="0" smtClean="0">
                <a:latin typeface="Courier New" panose="02070309020205020404" pitchFamily="49" charset="0"/>
                <a:cs typeface="Courier New" panose="02070309020205020404" pitchFamily="49" charset="0"/>
              </a:rPr>
              <a:t> .</a:t>
            </a:r>
          </a:p>
          <a:p>
            <a:r>
              <a:rPr lang="en-US" sz="2000" dirty="0" smtClean="0"/>
              <a:t>Start a container with</a:t>
            </a:r>
            <a:r>
              <a:rPr lang="en-US" sz="1800" dirty="0" smtClean="0"/>
              <a:t> </a:t>
            </a:r>
            <a:r>
              <a:rPr lang="en-US" sz="1800" dirty="0" err="1">
                <a:latin typeface="Courier New" panose="02070309020205020404" pitchFamily="49" charset="0"/>
                <a:cs typeface="Courier New" panose="02070309020205020404" pitchFamily="49" charset="0"/>
              </a:rPr>
              <a:t>docker</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run –d –P --name ansible_target_01 </a:t>
            </a:r>
            <a:r>
              <a:rPr lang="en-US" sz="1800" dirty="0" err="1" smtClean="0">
                <a:latin typeface="Courier New" panose="02070309020205020404" pitchFamily="49" charset="0"/>
                <a:cs typeface="Courier New" panose="02070309020205020404" pitchFamily="49" charset="0"/>
              </a:rPr>
              <a:t>ansible_client</a:t>
            </a:r>
            <a:r>
              <a:rPr lang="en-US" sz="1800" dirty="0" smtClean="0">
                <a:latin typeface="Courier New" panose="02070309020205020404" pitchFamily="49" charset="0"/>
                <a:cs typeface="Courier New" panose="02070309020205020404" pitchFamily="49" charset="0"/>
              </a:rPr>
              <a:t> </a:t>
            </a:r>
            <a:endParaRPr lang="en-US" sz="1800" dirty="0">
              <a:latin typeface="Courier New" panose="02070309020205020404" pitchFamily="49" charset="0"/>
              <a:cs typeface="Courier New" panose="02070309020205020404" pitchFamily="49" charset="0"/>
            </a:endParaRPr>
          </a:p>
          <a:p>
            <a:endParaRPr lang="nl-BE" sz="1800" dirty="0">
              <a:latin typeface="Courier New" panose="02070309020205020404" pitchFamily="49" charset="0"/>
              <a:cs typeface="Courier New" panose="02070309020205020404" pitchFamily="49" charset="0"/>
            </a:endParaRPr>
          </a:p>
        </p:txBody>
      </p:sp>
      <p:sp>
        <p:nvSpPr>
          <p:cNvPr id="4" name="Rectangle 1"/>
          <p:cNvSpPr>
            <a:spLocks noChangeArrowheads="1"/>
          </p:cNvSpPr>
          <p:nvPr/>
        </p:nvSpPr>
        <p:spPr bwMode="auto">
          <a:xfrm>
            <a:off x="838200" y="2568614"/>
            <a:ext cx="7848302" cy="2526312"/>
          </a:xfrm>
          <a:prstGeom prst="rect">
            <a:avLst/>
          </a:prstGeom>
          <a:solidFill>
            <a:srgbClr val="F5F5F5"/>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lvl="0" eaLnBrk="0" fontAlgn="base" hangingPunct="0">
              <a:spcBef>
                <a:spcPct val="0"/>
              </a:spcBef>
              <a:spcAft>
                <a:spcPct val="0"/>
              </a:spcAft>
            </a:pPr>
            <a:r>
              <a:rPr lang="nl-BE" altLang="nl-BE" sz="1000" dirty="0">
                <a:solidFill>
                  <a:srgbClr val="7030A0"/>
                </a:solidFill>
                <a:latin typeface="Courier New" panose="02070309020205020404" pitchFamily="49" charset="0"/>
                <a:cs typeface="Courier New" panose="02070309020205020404" pitchFamily="49" charset="0"/>
              </a:rPr>
              <a:t>FROM ubuntu:16.04</a:t>
            </a:r>
          </a:p>
          <a:p>
            <a:pPr lvl="0" eaLnBrk="0" fontAlgn="base" hangingPunct="0">
              <a:spcBef>
                <a:spcPct val="0"/>
              </a:spcBef>
              <a:spcAft>
                <a:spcPct val="0"/>
              </a:spcAft>
            </a:pPr>
            <a:r>
              <a:rPr lang="nl-BE" altLang="nl-BE" sz="1000" dirty="0">
                <a:solidFill>
                  <a:srgbClr val="7030A0"/>
                </a:solidFill>
                <a:latin typeface="Courier New" panose="02070309020205020404" pitchFamily="49" charset="0"/>
                <a:cs typeface="Courier New" panose="02070309020205020404" pitchFamily="49" charset="0"/>
              </a:rPr>
              <a:t>RUN apt-get update &amp;&amp; apt-get install -y openssh-server whois sudo wget python </a:t>
            </a:r>
            <a:r>
              <a:rPr lang="nl-BE" altLang="nl-BE" sz="1000" dirty="0" smtClean="0">
                <a:solidFill>
                  <a:srgbClr val="7030A0"/>
                </a:solidFill>
                <a:latin typeface="Courier New" panose="02070309020205020404" pitchFamily="49" charset="0"/>
                <a:cs typeface="Courier New" panose="02070309020205020404" pitchFamily="49" charset="0"/>
              </a:rPr>
              <a:t>python-pip net-tools</a:t>
            </a:r>
            <a:endParaRPr lang="nl-BE" altLang="nl-BE" sz="1000" dirty="0">
              <a:solidFill>
                <a:srgbClr val="7030A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nl-BE" altLang="nl-BE" sz="1000" dirty="0">
                <a:solidFill>
                  <a:srgbClr val="7030A0"/>
                </a:solidFill>
                <a:latin typeface="Courier New" panose="02070309020205020404" pitchFamily="49" charset="0"/>
                <a:cs typeface="Courier New" panose="02070309020205020404" pitchFamily="49" charset="0"/>
              </a:rPr>
              <a:t>RUN mkdir /var/run/sshd</a:t>
            </a:r>
          </a:p>
          <a:p>
            <a:pPr lvl="0" eaLnBrk="0" fontAlgn="base" hangingPunct="0">
              <a:spcBef>
                <a:spcPct val="0"/>
              </a:spcBef>
              <a:spcAft>
                <a:spcPct val="0"/>
              </a:spcAft>
            </a:pPr>
            <a:r>
              <a:rPr lang="nl-BE" altLang="nl-BE" sz="1000" dirty="0">
                <a:solidFill>
                  <a:srgbClr val="7030A0"/>
                </a:solidFill>
                <a:latin typeface="Courier New" panose="02070309020205020404" pitchFamily="49" charset="0"/>
                <a:cs typeface="Courier New" panose="02070309020205020404" pitchFamily="49" charset="0"/>
              </a:rPr>
              <a:t>RUN echo 'root:cisco' | chpasswd</a:t>
            </a:r>
          </a:p>
          <a:p>
            <a:pPr lvl="0" eaLnBrk="0" fontAlgn="base" hangingPunct="0">
              <a:spcBef>
                <a:spcPct val="0"/>
              </a:spcBef>
              <a:spcAft>
                <a:spcPct val="0"/>
              </a:spcAft>
            </a:pPr>
            <a:r>
              <a:rPr lang="nl-BE" altLang="nl-BE" sz="1000" dirty="0">
                <a:solidFill>
                  <a:srgbClr val="7030A0"/>
                </a:solidFill>
                <a:latin typeface="Courier New" panose="02070309020205020404" pitchFamily="49" charset="0"/>
                <a:cs typeface="Courier New" panose="02070309020205020404" pitchFamily="49" charset="0"/>
              </a:rPr>
              <a:t>RUN sed -i 's/PermitRootLogin prohibit-password/PermitRootLogin yes/' /etc/ssh/sshd_config</a:t>
            </a:r>
          </a:p>
          <a:p>
            <a:pPr lvl="0" eaLnBrk="0" fontAlgn="base" hangingPunct="0">
              <a:spcBef>
                <a:spcPct val="0"/>
              </a:spcBef>
              <a:spcAft>
                <a:spcPct val="0"/>
              </a:spcAft>
            </a:pPr>
            <a:r>
              <a:rPr lang="nl-BE" altLang="nl-BE" sz="1000" dirty="0">
                <a:solidFill>
                  <a:srgbClr val="7030A0"/>
                </a:solidFill>
                <a:latin typeface="Courier New" panose="02070309020205020404" pitchFamily="49" charset="0"/>
                <a:cs typeface="Courier New" panose="02070309020205020404" pitchFamily="49" charset="0"/>
              </a:rPr>
              <a:t>RUN sed 's@session\s*required\s*pam_loginuid.so@session optional pam_loginuid.so@g' -i /etc/pam.d/sshd</a:t>
            </a:r>
          </a:p>
          <a:p>
            <a:pPr lvl="0" eaLnBrk="0" fontAlgn="base" hangingPunct="0">
              <a:spcBef>
                <a:spcPct val="0"/>
              </a:spcBef>
              <a:spcAft>
                <a:spcPct val="0"/>
              </a:spcAft>
            </a:pPr>
            <a:r>
              <a:rPr lang="nl-BE" altLang="nl-BE" sz="1000" dirty="0">
                <a:solidFill>
                  <a:srgbClr val="7030A0"/>
                </a:solidFill>
                <a:latin typeface="Courier New" panose="02070309020205020404" pitchFamily="49" charset="0"/>
                <a:cs typeface="Courier New" panose="02070309020205020404" pitchFamily="49" charset="0"/>
              </a:rPr>
              <a:t>ENV NOTVISIBLE "in users profile"</a:t>
            </a:r>
          </a:p>
          <a:p>
            <a:pPr lvl="0" eaLnBrk="0" fontAlgn="base" hangingPunct="0">
              <a:spcBef>
                <a:spcPct val="0"/>
              </a:spcBef>
              <a:spcAft>
                <a:spcPct val="0"/>
              </a:spcAft>
            </a:pPr>
            <a:r>
              <a:rPr lang="nl-BE" altLang="nl-BE" sz="1000" dirty="0">
                <a:solidFill>
                  <a:srgbClr val="7030A0"/>
                </a:solidFill>
                <a:latin typeface="Courier New" panose="02070309020205020404" pitchFamily="49" charset="0"/>
                <a:cs typeface="Courier New" panose="02070309020205020404" pitchFamily="49" charset="0"/>
              </a:rPr>
              <a:t>RUN echo "export VISIBLE=now" &gt;&gt; /etc/profile</a:t>
            </a:r>
          </a:p>
          <a:p>
            <a:pPr lvl="0" eaLnBrk="0" fontAlgn="base" hangingPunct="0">
              <a:spcBef>
                <a:spcPct val="0"/>
              </a:spcBef>
              <a:spcAft>
                <a:spcPct val="0"/>
              </a:spcAft>
            </a:pPr>
            <a:r>
              <a:rPr lang="nl-BE" altLang="nl-BE" sz="1000" dirty="0">
                <a:solidFill>
                  <a:srgbClr val="7030A0"/>
                </a:solidFill>
                <a:latin typeface="Courier New" panose="02070309020205020404" pitchFamily="49" charset="0"/>
                <a:cs typeface="Courier New" panose="02070309020205020404" pitchFamily="49" charset="0"/>
              </a:rPr>
              <a:t>RUN useradd -m -p $(mkpasswd --hash=SHA-512 cisco) -s /bin/bash -d /home/cisco cisco</a:t>
            </a:r>
          </a:p>
          <a:p>
            <a:pPr lvl="0" eaLnBrk="0" fontAlgn="base" hangingPunct="0">
              <a:spcBef>
                <a:spcPct val="0"/>
              </a:spcBef>
              <a:spcAft>
                <a:spcPct val="0"/>
              </a:spcAft>
            </a:pPr>
            <a:r>
              <a:rPr lang="nl-BE" altLang="nl-BE" sz="1000" dirty="0">
                <a:solidFill>
                  <a:srgbClr val="7030A0"/>
                </a:solidFill>
                <a:latin typeface="Courier New" panose="02070309020205020404" pitchFamily="49" charset="0"/>
                <a:cs typeface="Courier New" panose="02070309020205020404" pitchFamily="49" charset="0"/>
              </a:rPr>
              <a:t>RUN usermod -aG sudo cisco</a:t>
            </a:r>
          </a:p>
          <a:p>
            <a:pPr lvl="0" eaLnBrk="0" fontAlgn="base" hangingPunct="0">
              <a:spcBef>
                <a:spcPct val="0"/>
              </a:spcBef>
              <a:spcAft>
                <a:spcPct val="0"/>
              </a:spcAft>
            </a:pPr>
            <a:r>
              <a:rPr lang="nl-BE" altLang="nl-BE" sz="1000" dirty="0">
                <a:solidFill>
                  <a:srgbClr val="7030A0"/>
                </a:solidFill>
                <a:latin typeface="Courier New" panose="02070309020205020404" pitchFamily="49" charset="0"/>
                <a:cs typeface="Courier New" panose="02070309020205020404" pitchFamily="49" charset="0"/>
              </a:rPr>
              <a:t>RUN echo "cisco ALL=(ALL) NOPASSWD: ALL" &gt;&gt; /etc/sudoers</a:t>
            </a:r>
          </a:p>
          <a:p>
            <a:pPr lvl="0" eaLnBrk="0" fontAlgn="base" hangingPunct="0">
              <a:spcBef>
                <a:spcPct val="0"/>
              </a:spcBef>
              <a:spcAft>
                <a:spcPct val="0"/>
              </a:spcAft>
            </a:pPr>
            <a:r>
              <a:rPr lang="nl-BE" altLang="nl-BE" sz="1000" dirty="0">
                <a:solidFill>
                  <a:srgbClr val="7030A0"/>
                </a:solidFill>
                <a:latin typeface="Courier New" panose="02070309020205020404" pitchFamily="49" charset="0"/>
                <a:cs typeface="Courier New" panose="02070309020205020404" pitchFamily="49" charset="0"/>
              </a:rPr>
              <a:t>RUN sed -i '/Defaults\tenv_reset/d' /etc/sudoers</a:t>
            </a:r>
          </a:p>
          <a:p>
            <a:pPr lvl="0" eaLnBrk="0" fontAlgn="base" hangingPunct="0">
              <a:spcBef>
                <a:spcPct val="0"/>
              </a:spcBef>
              <a:spcAft>
                <a:spcPct val="0"/>
              </a:spcAft>
            </a:pPr>
            <a:r>
              <a:rPr lang="nl-BE" altLang="nl-BE" sz="1000" dirty="0">
                <a:solidFill>
                  <a:srgbClr val="7030A0"/>
                </a:solidFill>
                <a:latin typeface="Courier New" panose="02070309020205020404" pitchFamily="49" charset="0"/>
                <a:cs typeface="Courier New" panose="02070309020205020404" pitchFamily="49" charset="0"/>
              </a:rPr>
              <a:t>RUN mkdir /home/cisco/.ssh</a:t>
            </a:r>
          </a:p>
          <a:p>
            <a:pPr lvl="0" eaLnBrk="0" fontAlgn="base" hangingPunct="0">
              <a:spcBef>
                <a:spcPct val="0"/>
              </a:spcBef>
              <a:spcAft>
                <a:spcPct val="0"/>
              </a:spcAft>
            </a:pPr>
            <a:r>
              <a:rPr lang="nl-BE" altLang="nl-BE" sz="1000" dirty="0">
                <a:solidFill>
                  <a:srgbClr val="7030A0"/>
                </a:solidFill>
                <a:latin typeface="Courier New" panose="02070309020205020404" pitchFamily="49" charset="0"/>
                <a:cs typeface="Courier New" panose="02070309020205020404" pitchFamily="49" charset="0"/>
              </a:rPr>
              <a:t>RUN chown -R cisco:cisco /home/cisco/</a:t>
            </a:r>
          </a:p>
          <a:p>
            <a:pPr lvl="0" eaLnBrk="0" fontAlgn="base" hangingPunct="0">
              <a:spcBef>
                <a:spcPct val="0"/>
              </a:spcBef>
              <a:spcAft>
                <a:spcPct val="0"/>
              </a:spcAft>
            </a:pPr>
            <a:r>
              <a:rPr lang="nl-BE" altLang="nl-BE" sz="1000" dirty="0">
                <a:solidFill>
                  <a:srgbClr val="7030A0"/>
                </a:solidFill>
                <a:latin typeface="Courier New" panose="02070309020205020404" pitchFamily="49" charset="0"/>
                <a:cs typeface="Courier New" panose="02070309020205020404" pitchFamily="49" charset="0"/>
              </a:rPr>
              <a:t>EXPOSE 22</a:t>
            </a:r>
          </a:p>
          <a:p>
            <a:pPr lvl="0" eaLnBrk="0" fontAlgn="base" hangingPunct="0">
              <a:spcBef>
                <a:spcPct val="0"/>
              </a:spcBef>
              <a:spcAft>
                <a:spcPct val="0"/>
              </a:spcAft>
            </a:pPr>
            <a:r>
              <a:rPr lang="nl-BE" altLang="nl-BE" sz="1000" dirty="0">
                <a:solidFill>
                  <a:srgbClr val="7030A0"/>
                </a:solidFill>
                <a:latin typeface="Courier New" panose="02070309020205020404" pitchFamily="49" charset="0"/>
                <a:cs typeface="Courier New" panose="02070309020205020404" pitchFamily="49" charset="0"/>
              </a:rPr>
              <a:t>CMD ["/usr/sbin/sshd", "-D"]</a:t>
            </a:r>
          </a:p>
        </p:txBody>
      </p:sp>
    </p:spTree>
    <p:extLst>
      <p:ext uri="{BB962C8B-B14F-4D97-AF65-F5344CB8AC3E}">
        <p14:creationId xmlns:p14="http://schemas.microsoft.com/office/powerpoint/2010/main" val="42524416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ways to run a nice little lab</a:t>
            </a:r>
            <a:endParaRPr lang="nl-BE" dirty="0"/>
          </a:p>
        </p:txBody>
      </p:sp>
      <p:sp>
        <p:nvSpPr>
          <p:cNvPr id="3" name="Content Placeholder 2"/>
          <p:cNvSpPr>
            <a:spLocks noGrp="1"/>
          </p:cNvSpPr>
          <p:nvPr>
            <p:ph idx="1"/>
          </p:nvPr>
        </p:nvSpPr>
        <p:spPr/>
        <p:txBody>
          <a:bodyPr/>
          <a:lstStyle/>
          <a:p>
            <a:r>
              <a:rPr lang="en-US" dirty="0" smtClean="0"/>
              <a:t>If you’re not too familiar with Docker, Vagrant + </a:t>
            </a:r>
            <a:r>
              <a:rPr lang="en-US" dirty="0" err="1" smtClean="0"/>
              <a:t>VirtualBox</a:t>
            </a:r>
            <a:r>
              <a:rPr lang="en-US" dirty="0" smtClean="0"/>
              <a:t> is a good option</a:t>
            </a:r>
          </a:p>
          <a:p>
            <a:pPr lvl="1"/>
            <a:r>
              <a:rPr lang="en-US" dirty="0" smtClean="0"/>
              <a:t>If you don’t know what Vagrant is, see next slide</a:t>
            </a:r>
          </a:p>
          <a:p>
            <a:r>
              <a:rPr lang="en-US" dirty="0" smtClean="0"/>
              <a:t>Download vagrant from </a:t>
            </a:r>
            <a:r>
              <a:rPr lang="en-US" dirty="0" smtClean="0">
                <a:solidFill>
                  <a:schemeClr val="accent2">
                    <a:lumMod val="75000"/>
                  </a:schemeClr>
                </a:solidFill>
              </a:rPr>
              <a:t>vagrantup.com</a:t>
            </a:r>
            <a:r>
              <a:rPr lang="en-US" dirty="0" smtClean="0"/>
              <a:t> and </a:t>
            </a:r>
            <a:r>
              <a:rPr lang="en-US" dirty="0" err="1" smtClean="0"/>
              <a:t>virtualbox</a:t>
            </a:r>
            <a:r>
              <a:rPr lang="en-US" dirty="0" smtClean="0"/>
              <a:t> from </a:t>
            </a:r>
            <a:r>
              <a:rPr lang="en-US" dirty="0" smtClean="0">
                <a:solidFill>
                  <a:schemeClr val="accent2">
                    <a:lumMod val="75000"/>
                  </a:schemeClr>
                </a:solidFill>
              </a:rPr>
              <a:t>virtualbox.org</a:t>
            </a:r>
          </a:p>
          <a:p>
            <a:pPr lvl="1"/>
            <a:r>
              <a:rPr lang="en-US" dirty="0" smtClean="0">
                <a:solidFill>
                  <a:schemeClr val="accent2">
                    <a:lumMod val="75000"/>
                  </a:schemeClr>
                </a:solidFill>
              </a:rPr>
              <a:t>Grab v5.1 if you’re on Windows – Vagrant doesn’t like v5.2</a:t>
            </a:r>
          </a:p>
          <a:p>
            <a:r>
              <a:rPr lang="en-US" dirty="0" smtClean="0"/>
              <a:t>Run ‘</a:t>
            </a:r>
            <a:r>
              <a:rPr lang="en-US" dirty="0" smtClean="0">
                <a:solidFill>
                  <a:schemeClr val="accent2">
                    <a:lumMod val="75000"/>
                  </a:schemeClr>
                </a:solidFill>
              </a:rPr>
              <a:t>vagrant plugin install </a:t>
            </a:r>
            <a:r>
              <a:rPr lang="en-US" dirty="0" err="1" smtClean="0">
                <a:solidFill>
                  <a:schemeClr val="accent2">
                    <a:lumMod val="75000"/>
                  </a:schemeClr>
                </a:solidFill>
              </a:rPr>
              <a:t>virtualbox</a:t>
            </a:r>
            <a:r>
              <a:rPr lang="en-US" dirty="0" smtClean="0"/>
              <a:t>’</a:t>
            </a:r>
            <a:endParaRPr lang="en-US" dirty="0" smtClean="0">
              <a:solidFill>
                <a:schemeClr val="accent2">
                  <a:lumMod val="75000"/>
                </a:schemeClr>
              </a:solidFill>
            </a:endParaRPr>
          </a:p>
          <a:p>
            <a:r>
              <a:rPr lang="en-US" dirty="0" smtClean="0"/>
              <a:t>Create an empty directory on your local system and type “</a:t>
            </a:r>
            <a:r>
              <a:rPr lang="en-US" dirty="0" smtClean="0">
                <a:solidFill>
                  <a:schemeClr val="accent2">
                    <a:lumMod val="75000"/>
                  </a:schemeClr>
                </a:solidFill>
              </a:rPr>
              <a:t>vagrant </a:t>
            </a:r>
            <a:r>
              <a:rPr lang="en-US" dirty="0" err="1" smtClean="0">
                <a:solidFill>
                  <a:schemeClr val="accent2">
                    <a:lumMod val="75000"/>
                  </a:schemeClr>
                </a:solidFill>
              </a:rPr>
              <a:t>init</a:t>
            </a:r>
            <a:r>
              <a:rPr lang="en-US" dirty="0" smtClean="0"/>
              <a:t>”</a:t>
            </a:r>
          </a:p>
          <a:p>
            <a:r>
              <a:rPr lang="en-US" dirty="0" smtClean="0"/>
              <a:t>Using your favorite text editor, edit the </a:t>
            </a:r>
            <a:r>
              <a:rPr lang="en-US" dirty="0" err="1" smtClean="0"/>
              <a:t>Vagrantfile</a:t>
            </a:r>
            <a:r>
              <a:rPr lang="en-US" dirty="0" smtClean="0"/>
              <a:t> that was just created</a:t>
            </a:r>
          </a:p>
          <a:p>
            <a:r>
              <a:rPr lang="en-US" dirty="0" smtClean="0"/>
              <a:t>In there, define 2 or 3 boxes (</a:t>
            </a:r>
            <a:r>
              <a:rPr lang="en-US" dirty="0" smtClean="0">
                <a:solidFill>
                  <a:schemeClr val="accent2">
                    <a:lumMod val="75000"/>
                  </a:schemeClr>
                </a:solidFill>
              </a:rPr>
              <a:t>vagrantcloud.com</a:t>
            </a:r>
            <a:r>
              <a:rPr lang="en-US" dirty="0" smtClean="0"/>
              <a:t>) you’d like to start</a:t>
            </a:r>
          </a:p>
          <a:p>
            <a:r>
              <a:rPr lang="en-US" dirty="0" smtClean="0"/>
              <a:t>Pick Ubuntu/trusty64 for the </a:t>
            </a:r>
            <a:r>
              <a:rPr lang="en-US" dirty="0" err="1" smtClean="0"/>
              <a:t>Ansible</a:t>
            </a:r>
            <a:r>
              <a:rPr lang="en-US" dirty="0" smtClean="0"/>
              <a:t> server and your target systems</a:t>
            </a:r>
          </a:p>
          <a:p>
            <a:r>
              <a:rPr lang="en-US" dirty="0" smtClean="0"/>
              <a:t>Feel free to create three VMs in total (one </a:t>
            </a:r>
            <a:r>
              <a:rPr lang="en-US" dirty="0" err="1" smtClean="0"/>
              <a:t>Ansible</a:t>
            </a:r>
            <a:r>
              <a:rPr lang="en-US" dirty="0" smtClean="0"/>
              <a:t> server, one for web, one for SQL)</a:t>
            </a:r>
            <a:endParaRPr lang="nl-BE" dirty="0"/>
          </a:p>
        </p:txBody>
      </p:sp>
    </p:spTree>
    <p:extLst>
      <p:ext uri="{BB962C8B-B14F-4D97-AF65-F5344CB8AC3E}">
        <p14:creationId xmlns:p14="http://schemas.microsoft.com/office/powerpoint/2010/main" val="3305321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Vagrant?</a:t>
            </a:r>
            <a:endParaRPr lang="nl-BE" dirty="0"/>
          </a:p>
        </p:txBody>
      </p:sp>
      <p:sp>
        <p:nvSpPr>
          <p:cNvPr id="3" name="Content Placeholder 2"/>
          <p:cNvSpPr>
            <a:spLocks noGrp="1"/>
          </p:cNvSpPr>
          <p:nvPr>
            <p:ph idx="1"/>
          </p:nvPr>
        </p:nvSpPr>
        <p:spPr/>
        <p:txBody>
          <a:bodyPr/>
          <a:lstStyle/>
          <a:p>
            <a:r>
              <a:rPr lang="en-US" dirty="0" smtClean="0"/>
              <a:t>It’s a VM provisioning tool that can control a variety of hypervisors or VM managers (</a:t>
            </a:r>
            <a:r>
              <a:rPr lang="en-US" dirty="0" err="1" smtClean="0"/>
              <a:t>VirtualBox</a:t>
            </a:r>
            <a:r>
              <a:rPr lang="en-US" dirty="0" smtClean="0"/>
              <a:t> being one of them)</a:t>
            </a:r>
          </a:p>
          <a:p>
            <a:r>
              <a:rPr lang="en-US" dirty="0" smtClean="0"/>
              <a:t>You define what your VMs should look like in a </a:t>
            </a:r>
            <a:r>
              <a:rPr lang="en-US" dirty="0" err="1" smtClean="0"/>
              <a:t>config</a:t>
            </a:r>
            <a:r>
              <a:rPr lang="en-US" dirty="0" smtClean="0"/>
              <a:t> file</a:t>
            </a:r>
          </a:p>
          <a:p>
            <a:pPr lvl="1"/>
            <a:r>
              <a:rPr lang="en-US" dirty="0" smtClean="0"/>
              <a:t>For instance, VM should have two NICs, these packages installed, that IP address on that network, this name, etc.</a:t>
            </a:r>
          </a:p>
          <a:p>
            <a:r>
              <a:rPr lang="en-US" dirty="0" err="1" smtClean="0"/>
              <a:t>Vagrantcloud</a:t>
            </a:r>
            <a:r>
              <a:rPr lang="en-US" dirty="0" smtClean="0"/>
              <a:t> contains a wide range of ready-to-use images for VMs</a:t>
            </a:r>
          </a:p>
          <a:p>
            <a:pPr lvl="1"/>
            <a:r>
              <a:rPr lang="en-US" dirty="0" smtClean="0"/>
              <a:t>Those are called boxes</a:t>
            </a:r>
          </a:p>
          <a:p>
            <a:r>
              <a:rPr lang="en-US" dirty="0" smtClean="0"/>
              <a:t>Inside the </a:t>
            </a:r>
            <a:r>
              <a:rPr lang="en-US" dirty="0" err="1" smtClean="0"/>
              <a:t>Vagrantfile</a:t>
            </a:r>
            <a:r>
              <a:rPr lang="en-US" dirty="0" smtClean="0"/>
              <a:t>, you specify which box the VM should boot from</a:t>
            </a:r>
          </a:p>
          <a:p>
            <a:r>
              <a:rPr lang="en-US" dirty="0" smtClean="0"/>
              <a:t>When you’re done, you “vagrant up” the directory</a:t>
            </a:r>
          </a:p>
          <a:p>
            <a:pPr lvl="1"/>
            <a:r>
              <a:rPr lang="en-US" dirty="0" smtClean="0"/>
              <a:t>This brings up your environment and Vagrant handles the nitty-gritty details</a:t>
            </a:r>
          </a:p>
          <a:p>
            <a:r>
              <a:rPr lang="en-US" dirty="0" smtClean="0"/>
              <a:t>It’s a huge timesaver that lets you build and rebuild the same environments again and again</a:t>
            </a:r>
            <a:endParaRPr lang="nl-BE" dirty="0"/>
          </a:p>
        </p:txBody>
      </p:sp>
    </p:spTree>
    <p:extLst>
      <p:ext uri="{BB962C8B-B14F-4D97-AF65-F5344CB8AC3E}">
        <p14:creationId xmlns:p14="http://schemas.microsoft.com/office/powerpoint/2010/main" val="1310508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Vagrant: a very simple </a:t>
            </a:r>
            <a:r>
              <a:rPr lang="en-US" dirty="0" err="1" smtClean="0"/>
              <a:t>Vagrantfile</a:t>
            </a:r>
            <a:endParaRPr lang="nl-BE" dirty="0"/>
          </a:p>
        </p:txBody>
      </p:sp>
      <p:sp>
        <p:nvSpPr>
          <p:cNvPr id="3" name="Content Placeholder 2"/>
          <p:cNvSpPr>
            <a:spLocks noGrp="1"/>
          </p:cNvSpPr>
          <p:nvPr>
            <p:ph idx="1"/>
          </p:nvPr>
        </p:nvSpPr>
        <p:spPr/>
        <p:txBody>
          <a:bodyPr/>
          <a:lstStyle/>
          <a:p>
            <a:r>
              <a:rPr lang="en-US" dirty="0" smtClean="0"/>
              <a:t>Inside a directory, we type “vagrant </a:t>
            </a:r>
            <a:r>
              <a:rPr lang="en-US" dirty="0" err="1" smtClean="0"/>
              <a:t>init</a:t>
            </a:r>
            <a:r>
              <a:rPr lang="en-US" dirty="0" smtClean="0"/>
              <a:t>”. This creates a long </a:t>
            </a:r>
            <a:r>
              <a:rPr lang="en-US" dirty="0" err="1" smtClean="0"/>
              <a:t>Vagrantfile</a:t>
            </a:r>
            <a:r>
              <a:rPr lang="en-US" dirty="0" smtClean="0"/>
              <a:t>.</a:t>
            </a:r>
          </a:p>
          <a:p>
            <a:r>
              <a:rPr lang="en-US" dirty="0" smtClean="0"/>
              <a:t>Edit </a:t>
            </a:r>
            <a:r>
              <a:rPr lang="en-US" dirty="0" err="1" smtClean="0"/>
              <a:t>Vagrantfile</a:t>
            </a:r>
            <a:r>
              <a:rPr lang="en-US" dirty="0" smtClean="0"/>
              <a:t>, delete everything except for the top 4 lines and the final end statement</a:t>
            </a:r>
          </a:p>
          <a:p>
            <a:r>
              <a:rPr lang="en-US" dirty="0" smtClean="0"/>
              <a:t>Make your file look like this</a:t>
            </a:r>
          </a:p>
          <a:p>
            <a:endParaRPr lang="en-US" dirty="0"/>
          </a:p>
          <a:p>
            <a:endParaRPr lang="en-US" dirty="0" smtClean="0"/>
          </a:p>
          <a:p>
            <a:endParaRPr lang="en-US" dirty="0"/>
          </a:p>
          <a:p>
            <a:endParaRPr lang="en-US" dirty="0" smtClean="0"/>
          </a:p>
          <a:p>
            <a:endParaRPr lang="en-US" dirty="0"/>
          </a:p>
          <a:p>
            <a:r>
              <a:rPr lang="en-US" dirty="0" smtClean="0"/>
              <a:t>Then, type “vagrant up” and watch. The image is pulled down for you, Vagrant orchestrates </a:t>
            </a:r>
            <a:r>
              <a:rPr lang="en-US" dirty="0" err="1" smtClean="0"/>
              <a:t>VirtualBox</a:t>
            </a:r>
            <a:r>
              <a:rPr lang="en-US" dirty="0" smtClean="0"/>
              <a:t> and within minutes, your VM is up and running!</a:t>
            </a:r>
            <a:endParaRPr lang="nl-BE" dirty="0"/>
          </a:p>
        </p:txBody>
      </p:sp>
      <p:pic>
        <p:nvPicPr>
          <p:cNvPr id="4" name="Picture 3"/>
          <p:cNvPicPr>
            <a:picLocks noChangeAspect="1"/>
          </p:cNvPicPr>
          <p:nvPr/>
        </p:nvPicPr>
        <p:blipFill>
          <a:blip r:embed="rId2"/>
          <a:stretch>
            <a:fillRect/>
          </a:stretch>
        </p:blipFill>
        <p:spPr>
          <a:xfrm>
            <a:off x="1156129" y="3038217"/>
            <a:ext cx="4591050" cy="1943100"/>
          </a:xfrm>
          <a:prstGeom prst="rect">
            <a:avLst/>
          </a:prstGeom>
        </p:spPr>
      </p:pic>
    </p:spTree>
    <p:extLst>
      <p:ext uri="{BB962C8B-B14F-4D97-AF65-F5344CB8AC3E}">
        <p14:creationId xmlns:p14="http://schemas.microsoft.com/office/powerpoint/2010/main" val="1263881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r>
              <a:rPr lang="en-US" dirty="0" smtClean="0"/>
              <a:t> 101 – the basics</a:t>
            </a:r>
            <a:endParaRPr lang="nl-BE" dirty="0"/>
          </a:p>
        </p:txBody>
      </p:sp>
      <p:sp>
        <p:nvSpPr>
          <p:cNvPr id="3" name="Content Placeholder 2"/>
          <p:cNvSpPr>
            <a:spLocks noGrp="1"/>
          </p:cNvSpPr>
          <p:nvPr>
            <p:ph idx="1"/>
          </p:nvPr>
        </p:nvSpPr>
        <p:spPr/>
        <p:txBody>
          <a:bodyPr/>
          <a:lstStyle/>
          <a:p>
            <a:r>
              <a:rPr lang="en-US" dirty="0" smtClean="0"/>
              <a:t>Open-source configuration management, deployment and orchestration tool</a:t>
            </a:r>
          </a:p>
          <a:p>
            <a:r>
              <a:rPr lang="en-US" dirty="0" smtClean="0"/>
              <a:t>Declarative (when possible) and idempotent (see next slides)</a:t>
            </a:r>
          </a:p>
          <a:p>
            <a:r>
              <a:rPr lang="en-US" dirty="0" smtClean="0"/>
              <a:t>Can manage a wide range of systems: VMs, network devices, cloud instances, etc.</a:t>
            </a:r>
          </a:p>
          <a:p>
            <a:r>
              <a:rPr lang="en-US" dirty="0" smtClean="0"/>
              <a:t>Server-side component only: no agents on target systems</a:t>
            </a:r>
          </a:p>
          <a:p>
            <a:pPr lvl="1"/>
            <a:r>
              <a:rPr lang="en-US" dirty="0" smtClean="0">
                <a:solidFill>
                  <a:schemeClr val="accent2">
                    <a:lumMod val="75000"/>
                  </a:schemeClr>
                </a:solidFill>
              </a:rPr>
              <a:t>Strict push model </a:t>
            </a:r>
            <a:r>
              <a:rPr lang="en-US" dirty="0" smtClean="0"/>
              <a:t>(contrast with Puppet or Chef for example)</a:t>
            </a:r>
          </a:p>
          <a:p>
            <a:r>
              <a:rPr lang="en-US" dirty="0" smtClean="0"/>
              <a:t>All orchestration instructions are text-based and human-readable</a:t>
            </a:r>
          </a:p>
          <a:p>
            <a:r>
              <a:rPr lang="en-US" dirty="0" smtClean="0"/>
              <a:t>Uses SSH to communicate with target systems</a:t>
            </a:r>
          </a:p>
          <a:p>
            <a:pPr lvl="1"/>
            <a:r>
              <a:rPr lang="en-US" dirty="0" smtClean="0"/>
              <a:t>For Windows-based platforms, uses </a:t>
            </a:r>
            <a:r>
              <a:rPr lang="en-US" dirty="0" err="1" smtClean="0"/>
              <a:t>pywinrm</a:t>
            </a:r>
            <a:r>
              <a:rPr lang="en-US" dirty="0" smtClean="0"/>
              <a:t> (note: the </a:t>
            </a:r>
            <a:r>
              <a:rPr lang="en-US" dirty="0" err="1" smtClean="0"/>
              <a:t>Ansible</a:t>
            </a:r>
            <a:r>
              <a:rPr lang="en-US" dirty="0" smtClean="0"/>
              <a:t> server is *always* Linux)</a:t>
            </a:r>
            <a:endParaRPr lang="en-US" dirty="0"/>
          </a:p>
          <a:p>
            <a:pPr lvl="1"/>
            <a:r>
              <a:rPr lang="en-US" dirty="0" smtClean="0"/>
              <a:t>Root/admin access is not required (</a:t>
            </a:r>
            <a:r>
              <a:rPr lang="en-US" dirty="0" err="1" smtClean="0"/>
              <a:t>Ansible</a:t>
            </a:r>
            <a:r>
              <a:rPr lang="en-US" dirty="0" smtClean="0"/>
              <a:t> can </a:t>
            </a:r>
            <a:r>
              <a:rPr lang="en-US" dirty="0" err="1" smtClean="0"/>
              <a:t>sudo</a:t>
            </a:r>
            <a:r>
              <a:rPr lang="en-US" dirty="0" smtClean="0"/>
              <a:t> when necessary)</a:t>
            </a:r>
          </a:p>
          <a:p>
            <a:r>
              <a:rPr lang="en-US" dirty="0" smtClean="0"/>
              <a:t>Two modes:</a:t>
            </a:r>
          </a:p>
          <a:p>
            <a:pPr lvl="1"/>
            <a:r>
              <a:rPr lang="en-US" dirty="0" smtClean="0">
                <a:solidFill>
                  <a:schemeClr val="accent2">
                    <a:lumMod val="75000"/>
                  </a:schemeClr>
                </a:solidFill>
              </a:rPr>
              <a:t>Ad-hoc commands </a:t>
            </a:r>
            <a:r>
              <a:rPr lang="en-US" dirty="0" smtClean="0"/>
              <a:t>(i.e. execute a command to 50 target systems once)</a:t>
            </a:r>
          </a:p>
          <a:p>
            <a:pPr lvl="1"/>
            <a:r>
              <a:rPr lang="en-US" dirty="0" smtClean="0">
                <a:solidFill>
                  <a:schemeClr val="accent2">
                    <a:lumMod val="75000"/>
                  </a:schemeClr>
                </a:solidFill>
              </a:rPr>
              <a:t>Playbooks</a:t>
            </a:r>
            <a:r>
              <a:rPr lang="en-US" dirty="0" smtClean="0"/>
              <a:t>: apply specific roles to target systems</a:t>
            </a:r>
          </a:p>
          <a:p>
            <a:endParaRPr lang="nl-BE" dirty="0"/>
          </a:p>
        </p:txBody>
      </p:sp>
    </p:spTree>
    <p:extLst>
      <p:ext uri="{BB962C8B-B14F-4D97-AF65-F5344CB8AC3E}">
        <p14:creationId xmlns:p14="http://schemas.microsoft.com/office/powerpoint/2010/main" val="1200740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a:t>
            </a:r>
            <a:r>
              <a:rPr lang="en-US" dirty="0" err="1" smtClean="0"/>
              <a:t>Vagrantfile</a:t>
            </a:r>
            <a:r>
              <a:rPr lang="en-US" dirty="0" smtClean="0"/>
              <a:t> for 3 VMs</a:t>
            </a:r>
            <a:endParaRPr lang="nl-BE" dirty="0"/>
          </a:p>
        </p:txBody>
      </p:sp>
      <p:sp>
        <p:nvSpPr>
          <p:cNvPr id="5" name="TextBox 4"/>
          <p:cNvSpPr txBox="1"/>
          <p:nvPr/>
        </p:nvSpPr>
        <p:spPr>
          <a:xfrm>
            <a:off x="7670456" y="1963067"/>
            <a:ext cx="3256908" cy="369332"/>
          </a:xfrm>
          <a:prstGeom prst="rect">
            <a:avLst/>
          </a:prstGeom>
          <a:noFill/>
        </p:spPr>
        <p:txBody>
          <a:bodyPr wrap="square" rtlCol="0">
            <a:spAutoFit/>
          </a:bodyPr>
          <a:lstStyle/>
          <a:p>
            <a:r>
              <a:rPr lang="en-US" dirty="0" smtClean="0"/>
              <a:t>You’re ready to “vagrant up” !</a:t>
            </a:r>
            <a:endParaRPr lang="nl-BE" dirty="0"/>
          </a:p>
        </p:txBody>
      </p:sp>
      <p:sp>
        <p:nvSpPr>
          <p:cNvPr id="6" name="TextBox 5"/>
          <p:cNvSpPr txBox="1"/>
          <p:nvPr/>
        </p:nvSpPr>
        <p:spPr>
          <a:xfrm>
            <a:off x="7496944" y="937877"/>
            <a:ext cx="3430420" cy="369332"/>
          </a:xfrm>
          <a:prstGeom prst="rect">
            <a:avLst/>
          </a:prstGeom>
          <a:noFill/>
        </p:spPr>
        <p:txBody>
          <a:bodyPr wrap="square" rtlCol="0">
            <a:spAutoFit/>
          </a:bodyPr>
          <a:lstStyle/>
          <a:p>
            <a:r>
              <a:rPr lang="en-US" dirty="0" err="1" smtClean="0"/>
              <a:t>acs</a:t>
            </a:r>
            <a:r>
              <a:rPr lang="en-US" dirty="0" smtClean="0"/>
              <a:t> as in “</a:t>
            </a:r>
            <a:r>
              <a:rPr lang="en-US" dirty="0" err="1" smtClean="0"/>
              <a:t>Ansible</a:t>
            </a:r>
            <a:r>
              <a:rPr lang="en-US" dirty="0" smtClean="0"/>
              <a:t> Control Server”</a:t>
            </a:r>
            <a:endParaRPr lang="nl-BE" dirty="0"/>
          </a:p>
        </p:txBody>
      </p:sp>
      <p:pic>
        <p:nvPicPr>
          <p:cNvPr id="9" name="Picture 8"/>
          <p:cNvPicPr>
            <a:picLocks noChangeAspect="1"/>
          </p:cNvPicPr>
          <p:nvPr/>
        </p:nvPicPr>
        <p:blipFill>
          <a:blip r:embed="rId2"/>
          <a:stretch>
            <a:fillRect/>
          </a:stretch>
        </p:blipFill>
        <p:spPr>
          <a:xfrm>
            <a:off x="6874417" y="2507376"/>
            <a:ext cx="5076825" cy="3038475"/>
          </a:xfrm>
          <a:prstGeom prst="rect">
            <a:avLst/>
          </a:prstGeom>
        </p:spPr>
      </p:pic>
      <p:pic>
        <p:nvPicPr>
          <p:cNvPr id="10" name="Picture 9"/>
          <p:cNvPicPr>
            <a:picLocks noChangeAspect="1"/>
          </p:cNvPicPr>
          <p:nvPr/>
        </p:nvPicPr>
        <p:blipFill>
          <a:blip r:embed="rId3"/>
          <a:stretch>
            <a:fillRect/>
          </a:stretch>
        </p:blipFill>
        <p:spPr>
          <a:xfrm>
            <a:off x="1800905" y="1500526"/>
            <a:ext cx="4410075" cy="3486150"/>
          </a:xfrm>
          <a:prstGeom prst="rect">
            <a:avLst/>
          </a:prstGeom>
          <a:ln>
            <a:solidFill>
              <a:srgbClr val="0070C0"/>
            </a:solidFill>
          </a:ln>
        </p:spPr>
      </p:pic>
      <p:sp>
        <p:nvSpPr>
          <p:cNvPr id="3" name="Freeform 2"/>
          <p:cNvSpPr/>
          <p:nvPr/>
        </p:nvSpPr>
        <p:spPr>
          <a:xfrm>
            <a:off x="4327781" y="1149535"/>
            <a:ext cx="3169163" cy="701983"/>
          </a:xfrm>
          <a:custGeom>
            <a:avLst/>
            <a:gdLst>
              <a:gd name="connsiteX0" fmla="*/ 0 w 3169163"/>
              <a:gd name="connsiteY0" fmla="*/ 701983 h 701983"/>
              <a:gd name="connsiteX1" fmla="*/ 1124542 w 3169163"/>
              <a:gd name="connsiteY1" fmla="*/ 105635 h 701983"/>
              <a:gd name="connsiteX2" fmla="*/ 3169163 w 3169163"/>
              <a:gd name="connsiteY2" fmla="*/ 3404 h 701983"/>
            </a:gdLst>
            <a:ahLst/>
            <a:cxnLst>
              <a:cxn ang="0">
                <a:pos x="connsiteX0" y="connsiteY0"/>
              </a:cxn>
              <a:cxn ang="0">
                <a:pos x="connsiteX1" y="connsiteY1"/>
              </a:cxn>
              <a:cxn ang="0">
                <a:pos x="connsiteX2" y="connsiteY2"/>
              </a:cxn>
            </a:cxnLst>
            <a:rect l="l" t="t" r="r" b="b"/>
            <a:pathLst>
              <a:path w="3169163" h="701983">
                <a:moveTo>
                  <a:pt x="0" y="701983"/>
                </a:moveTo>
                <a:cubicBezTo>
                  <a:pt x="298174" y="462024"/>
                  <a:pt x="596348" y="222065"/>
                  <a:pt x="1124542" y="105635"/>
                </a:cubicBezTo>
                <a:cubicBezTo>
                  <a:pt x="1652736" y="-10795"/>
                  <a:pt x="2410949" y="-3696"/>
                  <a:pt x="3169163" y="3404"/>
                </a:cubicBez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nl-BE"/>
          </a:p>
        </p:txBody>
      </p:sp>
    </p:spTree>
    <p:extLst>
      <p:ext uri="{BB962C8B-B14F-4D97-AF65-F5344CB8AC3E}">
        <p14:creationId xmlns:p14="http://schemas.microsoft.com/office/powerpoint/2010/main" val="2837164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Vagrant and </a:t>
            </a:r>
            <a:r>
              <a:rPr lang="en-US" dirty="0" err="1" smtClean="0"/>
              <a:t>VirtualBox</a:t>
            </a:r>
            <a:r>
              <a:rPr lang="en-US" dirty="0" smtClean="0"/>
              <a:t> example</a:t>
            </a:r>
            <a:endParaRPr lang="nl-BE" dirty="0"/>
          </a:p>
        </p:txBody>
      </p:sp>
      <p:sp>
        <p:nvSpPr>
          <p:cNvPr id="3" name="Content Placeholder 2"/>
          <p:cNvSpPr>
            <a:spLocks noGrp="1"/>
          </p:cNvSpPr>
          <p:nvPr>
            <p:ph idx="1"/>
          </p:nvPr>
        </p:nvSpPr>
        <p:spPr/>
        <p:txBody>
          <a:bodyPr/>
          <a:lstStyle/>
          <a:p>
            <a:r>
              <a:rPr lang="en-US" dirty="0" smtClean="0"/>
              <a:t>This </a:t>
            </a:r>
            <a:r>
              <a:rPr lang="en-US" dirty="0" err="1" smtClean="0"/>
              <a:t>Vagrantfile</a:t>
            </a:r>
            <a:r>
              <a:rPr lang="en-US" dirty="0" smtClean="0"/>
              <a:t> provisions a VM and ensures packages are downloaded and installed when the VM is booted. Just copy/paste this block as many times as VMs are required (and change the |</a:t>
            </a:r>
            <a:r>
              <a:rPr lang="en-US" dirty="0" err="1" smtClean="0"/>
              <a:t>acs</a:t>
            </a:r>
            <a:r>
              <a:rPr lang="en-US" dirty="0" smtClean="0"/>
              <a:t>| name and references)</a:t>
            </a:r>
            <a:endParaRPr lang="nl-BE" dirty="0"/>
          </a:p>
        </p:txBody>
      </p:sp>
      <p:pic>
        <p:nvPicPr>
          <p:cNvPr id="4" name="Picture 3"/>
          <p:cNvPicPr>
            <a:picLocks noChangeAspect="1"/>
          </p:cNvPicPr>
          <p:nvPr/>
        </p:nvPicPr>
        <p:blipFill>
          <a:blip r:embed="rId2"/>
          <a:stretch>
            <a:fillRect/>
          </a:stretch>
        </p:blipFill>
        <p:spPr>
          <a:xfrm>
            <a:off x="1177905" y="2756007"/>
            <a:ext cx="5372100" cy="2676525"/>
          </a:xfrm>
          <a:prstGeom prst="rect">
            <a:avLst/>
          </a:prstGeom>
        </p:spPr>
      </p:pic>
      <p:pic>
        <p:nvPicPr>
          <p:cNvPr id="5" name="Picture 4"/>
          <p:cNvPicPr>
            <a:picLocks noChangeAspect="1"/>
          </p:cNvPicPr>
          <p:nvPr/>
        </p:nvPicPr>
        <p:blipFill>
          <a:blip r:embed="rId3"/>
          <a:stretch>
            <a:fillRect/>
          </a:stretch>
        </p:blipFill>
        <p:spPr>
          <a:xfrm>
            <a:off x="6889710" y="2603606"/>
            <a:ext cx="4657725" cy="2981325"/>
          </a:xfrm>
          <a:prstGeom prst="rect">
            <a:avLst/>
          </a:prstGeom>
          <a:ln>
            <a:solidFill>
              <a:srgbClr val="0070C0"/>
            </a:solidFill>
          </a:ln>
        </p:spPr>
      </p:pic>
    </p:spTree>
    <p:extLst>
      <p:ext uri="{BB962C8B-B14F-4D97-AF65-F5344CB8AC3E}">
        <p14:creationId xmlns:p14="http://schemas.microsoft.com/office/powerpoint/2010/main" val="15739408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SSH into a VM provisioned by Vagrant</a:t>
            </a:r>
            <a:endParaRPr lang="nl-BE" dirty="0"/>
          </a:p>
        </p:txBody>
      </p:sp>
      <p:sp>
        <p:nvSpPr>
          <p:cNvPr id="3" name="Content Placeholder 2"/>
          <p:cNvSpPr>
            <a:spLocks noGrp="1"/>
          </p:cNvSpPr>
          <p:nvPr>
            <p:ph idx="1"/>
          </p:nvPr>
        </p:nvSpPr>
        <p:spPr/>
        <p:txBody>
          <a:bodyPr/>
          <a:lstStyle/>
          <a:p>
            <a:r>
              <a:rPr lang="en-US" dirty="0" smtClean="0"/>
              <a:t>It’s as simple as this:</a:t>
            </a:r>
            <a:endParaRPr lang="nl-BE" dirty="0"/>
          </a:p>
        </p:txBody>
      </p:sp>
      <p:pic>
        <p:nvPicPr>
          <p:cNvPr id="4" name="Picture 3"/>
          <p:cNvPicPr>
            <a:picLocks noChangeAspect="1"/>
          </p:cNvPicPr>
          <p:nvPr/>
        </p:nvPicPr>
        <p:blipFill>
          <a:blip r:embed="rId2"/>
          <a:stretch>
            <a:fillRect/>
          </a:stretch>
        </p:blipFill>
        <p:spPr>
          <a:xfrm>
            <a:off x="1143592" y="1791574"/>
            <a:ext cx="4263273" cy="4859124"/>
          </a:xfrm>
          <a:prstGeom prst="rect">
            <a:avLst/>
          </a:prstGeom>
        </p:spPr>
      </p:pic>
      <p:pic>
        <p:nvPicPr>
          <p:cNvPr id="5" name="Picture 4"/>
          <p:cNvPicPr>
            <a:picLocks noChangeAspect="1"/>
          </p:cNvPicPr>
          <p:nvPr/>
        </p:nvPicPr>
        <p:blipFill>
          <a:blip r:embed="rId3"/>
          <a:stretch>
            <a:fillRect/>
          </a:stretch>
        </p:blipFill>
        <p:spPr>
          <a:xfrm>
            <a:off x="5857253" y="1791574"/>
            <a:ext cx="5248275" cy="1885950"/>
          </a:xfrm>
          <a:prstGeom prst="rect">
            <a:avLst/>
          </a:prstGeom>
        </p:spPr>
      </p:pic>
      <p:sp>
        <p:nvSpPr>
          <p:cNvPr id="6" name="TextBox 5"/>
          <p:cNvSpPr txBox="1"/>
          <p:nvPr/>
        </p:nvSpPr>
        <p:spPr>
          <a:xfrm>
            <a:off x="5727778" y="1422242"/>
            <a:ext cx="3900811" cy="369332"/>
          </a:xfrm>
          <a:prstGeom prst="rect">
            <a:avLst/>
          </a:prstGeom>
          <a:noFill/>
        </p:spPr>
        <p:txBody>
          <a:bodyPr wrap="none" rtlCol="0">
            <a:spAutoFit/>
          </a:bodyPr>
          <a:lstStyle/>
          <a:p>
            <a:r>
              <a:rPr lang="en-US" dirty="0" smtClean="0"/>
              <a:t>Vagrant can update your /</a:t>
            </a:r>
            <a:r>
              <a:rPr lang="en-US" dirty="0" err="1" smtClean="0"/>
              <a:t>etc</a:t>
            </a:r>
            <a:r>
              <a:rPr lang="en-US" dirty="0" smtClean="0"/>
              <a:t>/hosts file:</a:t>
            </a:r>
            <a:endParaRPr lang="nl-BE" dirty="0"/>
          </a:p>
        </p:txBody>
      </p:sp>
    </p:spTree>
    <p:extLst>
      <p:ext uri="{BB962C8B-B14F-4D97-AF65-F5344CB8AC3E}">
        <p14:creationId xmlns:p14="http://schemas.microsoft.com/office/powerpoint/2010/main" val="9957656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your </a:t>
            </a:r>
            <a:r>
              <a:rPr lang="en-US" dirty="0" err="1" smtClean="0"/>
              <a:t>enviroment</a:t>
            </a:r>
            <a:endParaRPr lang="nl-BE" dirty="0"/>
          </a:p>
        </p:txBody>
      </p:sp>
      <p:sp>
        <p:nvSpPr>
          <p:cNvPr id="3" name="Content Placeholder 2"/>
          <p:cNvSpPr>
            <a:spLocks noGrp="1"/>
          </p:cNvSpPr>
          <p:nvPr>
            <p:ph idx="1"/>
          </p:nvPr>
        </p:nvSpPr>
        <p:spPr/>
        <p:txBody>
          <a:bodyPr/>
          <a:lstStyle/>
          <a:p>
            <a:r>
              <a:rPr lang="en-US" dirty="0" smtClean="0"/>
              <a:t>You should have some sort of test environment by now</a:t>
            </a:r>
          </a:p>
          <a:p>
            <a:pPr lvl="1"/>
            <a:r>
              <a:rPr lang="en-US" dirty="0" smtClean="0"/>
              <a:t>Either with VMs provisioned by Vagrant, or manually, or in the cloud, or with Docker, etc.</a:t>
            </a:r>
          </a:p>
          <a:p>
            <a:r>
              <a:rPr lang="en-US" dirty="0" smtClean="0"/>
              <a:t>Test SSH between your </a:t>
            </a:r>
            <a:r>
              <a:rPr lang="en-US" dirty="0" err="1" smtClean="0"/>
              <a:t>Ansible</a:t>
            </a:r>
            <a:r>
              <a:rPr lang="en-US" dirty="0" smtClean="0"/>
              <a:t> server and your VMs</a:t>
            </a:r>
          </a:p>
          <a:p>
            <a:pPr lvl="1"/>
            <a:r>
              <a:rPr lang="en-US" dirty="0" smtClean="0"/>
              <a:t>For now, use passwords using the host variables </a:t>
            </a:r>
            <a:r>
              <a:rPr lang="en-US" dirty="0" err="1" smtClean="0"/>
              <a:t>ansible_user</a:t>
            </a:r>
            <a:r>
              <a:rPr lang="en-US" dirty="0" smtClean="0"/>
              <a:t> and </a:t>
            </a:r>
            <a:r>
              <a:rPr lang="en-US" dirty="0" err="1" smtClean="0"/>
              <a:t>ansible_ssh_pass</a:t>
            </a:r>
            <a:endParaRPr lang="en-US" dirty="0" smtClean="0"/>
          </a:p>
          <a:p>
            <a:r>
              <a:rPr lang="en-US" dirty="0" smtClean="0"/>
              <a:t>In production, or in large environment, you’ll want to use key-based authentication instead of passwords</a:t>
            </a:r>
          </a:p>
          <a:p>
            <a:r>
              <a:rPr lang="en-US" dirty="0" smtClean="0"/>
              <a:t>That’s what all cloud providers do by the way – you never get a username/password to your cloud instance. You’re expected to use keys.</a:t>
            </a:r>
          </a:p>
          <a:p>
            <a:pPr lvl="1"/>
            <a:r>
              <a:rPr lang="en-US" dirty="0" smtClean="0"/>
              <a:t>The next section covers how this works</a:t>
            </a:r>
            <a:endParaRPr lang="nl-BE" dirty="0"/>
          </a:p>
        </p:txBody>
      </p:sp>
    </p:spTree>
    <p:extLst>
      <p:ext uri="{BB962C8B-B14F-4D97-AF65-F5344CB8AC3E}">
        <p14:creationId xmlns:p14="http://schemas.microsoft.com/office/powerpoint/2010/main" val="42064882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SSH tips and tricks</a:t>
            </a:r>
            <a:endParaRPr lang="nl-BE" dirty="0"/>
          </a:p>
        </p:txBody>
      </p:sp>
      <p:sp>
        <p:nvSpPr>
          <p:cNvPr id="5" name="Text Placeholder 4"/>
          <p:cNvSpPr>
            <a:spLocks noGrp="1"/>
          </p:cNvSpPr>
          <p:nvPr>
            <p:ph type="body" idx="1"/>
          </p:nvPr>
        </p:nvSpPr>
        <p:spPr/>
        <p:txBody>
          <a:bodyPr/>
          <a:lstStyle/>
          <a:p>
            <a:endParaRPr lang="nl-BE"/>
          </a:p>
        </p:txBody>
      </p:sp>
    </p:spTree>
    <p:extLst>
      <p:ext uri="{BB962C8B-B14F-4D97-AF65-F5344CB8AC3E}">
        <p14:creationId xmlns:p14="http://schemas.microsoft.com/office/powerpoint/2010/main" val="1044306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SSH: key-based authentication</a:t>
            </a:r>
            <a:endParaRPr lang="nl-BE" dirty="0"/>
          </a:p>
        </p:txBody>
      </p:sp>
      <p:sp>
        <p:nvSpPr>
          <p:cNvPr id="3" name="Content Placeholder 2"/>
          <p:cNvSpPr>
            <a:spLocks noGrp="1"/>
          </p:cNvSpPr>
          <p:nvPr>
            <p:ph idx="1"/>
          </p:nvPr>
        </p:nvSpPr>
        <p:spPr/>
        <p:txBody>
          <a:bodyPr/>
          <a:lstStyle/>
          <a:p>
            <a:r>
              <a:rPr lang="en-US" dirty="0" smtClean="0"/>
              <a:t>Using our test environment (host = server; container = target), let’s first SSH to the remote system</a:t>
            </a:r>
          </a:p>
          <a:p>
            <a:pPr lvl="1"/>
            <a:r>
              <a:rPr lang="en-US" dirty="0" smtClean="0"/>
              <a:t>A password is required, as expected</a:t>
            </a:r>
            <a:endParaRPr lang="nl-BE" dirty="0"/>
          </a:p>
        </p:txBody>
      </p:sp>
      <p:pic>
        <p:nvPicPr>
          <p:cNvPr id="4" name="Picture 3"/>
          <p:cNvPicPr>
            <a:picLocks noChangeAspect="1"/>
          </p:cNvPicPr>
          <p:nvPr/>
        </p:nvPicPr>
        <p:blipFill>
          <a:blip r:embed="rId2"/>
          <a:stretch>
            <a:fillRect/>
          </a:stretch>
        </p:blipFill>
        <p:spPr>
          <a:xfrm>
            <a:off x="838200" y="2489346"/>
            <a:ext cx="10467975" cy="3124200"/>
          </a:xfrm>
          <a:prstGeom prst="rect">
            <a:avLst/>
          </a:prstGeom>
        </p:spPr>
      </p:pic>
    </p:spTree>
    <p:extLst>
      <p:ext uri="{BB962C8B-B14F-4D97-AF65-F5344CB8AC3E}">
        <p14:creationId xmlns:p14="http://schemas.microsoft.com/office/powerpoint/2010/main" val="11440056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the key </a:t>
            </a:r>
            <a:endParaRPr lang="nl-BE" dirty="0"/>
          </a:p>
        </p:txBody>
      </p:sp>
      <p:sp>
        <p:nvSpPr>
          <p:cNvPr id="3" name="Content Placeholder 2"/>
          <p:cNvSpPr>
            <a:spLocks noGrp="1"/>
          </p:cNvSpPr>
          <p:nvPr>
            <p:ph idx="1"/>
          </p:nvPr>
        </p:nvSpPr>
        <p:spPr>
          <a:xfrm>
            <a:off x="838199" y="1262743"/>
            <a:ext cx="10855897" cy="4914220"/>
          </a:xfrm>
        </p:spPr>
        <p:txBody>
          <a:bodyPr/>
          <a:lstStyle/>
          <a:p>
            <a:r>
              <a:rPr lang="en-US" dirty="0" smtClean="0"/>
              <a:t>On the server, generate a RSA </a:t>
            </a:r>
            <a:r>
              <a:rPr lang="en-US" dirty="0" err="1" smtClean="0"/>
              <a:t>keypair</a:t>
            </a:r>
            <a:r>
              <a:rPr lang="en-US" dirty="0" smtClean="0"/>
              <a:t> (</a:t>
            </a:r>
            <a:r>
              <a:rPr lang="en-US" dirty="0" err="1" smtClean="0">
                <a:solidFill>
                  <a:schemeClr val="accent2">
                    <a:lumMod val="75000"/>
                  </a:schemeClr>
                </a:solidFill>
              </a:rPr>
              <a:t>ssh-keygen</a:t>
            </a:r>
            <a:r>
              <a:rPr lang="en-US" dirty="0" smtClean="0">
                <a:solidFill>
                  <a:schemeClr val="accent2">
                    <a:lumMod val="75000"/>
                  </a:schemeClr>
                </a:solidFill>
              </a:rPr>
              <a:t> </a:t>
            </a:r>
            <a:r>
              <a:rPr lang="en-US" dirty="0">
                <a:solidFill>
                  <a:schemeClr val="accent2">
                    <a:lumMod val="75000"/>
                  </a:schemeClr>
                </a:solidFill>
              </a:rPr>
              <a:t>-</a:t>
            </a:r>
            <a:r>
              <a:rPr lang="en-US" dirty="0" smtClean="0">
                <a:solidFill>
                  <a:schemeClr val="accent2">
                    <a:lumMod val="75000"/>
                  </a:schemeClr>
                </a:solidFill>
              </a:rPr>
              <a:t>t </a:t>
            </a:r>
            <a:r>
              <a:rPr lang="en-US" dirty="0" err="1" smtClean="0">
                <a:solidFill>
                  <a:schemeClr val="accent2">
                    <a:lumMod val="75000"/>
                  </a:schemeClr>
                </a:solidFill>
              </a:rPr>
              <a:t>rsa</a:t>
            </a:r>
            <a:r>
              <a:rPr lang="en-US" dirty="0" smtClean="0"/>
              <a:t>)</a:t>
            </a:r>
          </a:p>
          <a:p>
            <a:r>
              <a:rPr lang="en-US" dirty="0" smtClean="0"/>
              <a:t>Next, copy the key from the server to the client and add it to .</a:t>
            </a:r>
            <a:r>
              <a:rPr lang="en-US" dirty="0" err="1" smtClean="0"/>
              <a:t>ssh</a:t>
            </a:r>
            <a:r>
              <a:rPr lang="en-US" dirty="0" smtClean="0"/>
              <a:t>/</a:t>
            </a:r>
            <a:r>
              <a:rPr lang="en-US" dirty="0" err="1" smtClean="0"/>
              <a:t>authorized_keys</a:t>
            </a:r>
            <a:endParaRPr lang="en-US" dirty="0" smtClean="0"/>
          </a:p>
          <a:p>
            <a:endParaRPr lang="en-US" dirty="0"/>
          </a:p>
          <a:p>
            <a:endParaRPr lang="en-US" dirty="0" smtClean="0"/>
          </a:p>
          <a:p>
            <a:endParaRPr lang="en-US" dirty="0"/>
          </a:p>
          <a:p>
            <a:endParaRPr lang="en-US" dirty="0" smtClean="0"/>
          </a:p>
          <a:p>
            <a:r>
              <a:rPr lang="en-US" dirty="0" smtClean="0"/>
              <a:t>Log out and SSH back in. No password required this time:</a:t>
            </a:r>
            <a:endParaRPr lang="nl-BE" dirty="0"/>
          </a:p>
        </p:txBody>
      </p:sp>
      <p:pic>
        <p:nvPicPr>
          <p:cNvPr id="4" name="Picture 3"/>
          <p:cNvPicPr>
            <a:picLocks noChangeAspect="1"/>
          </p:cNvPicPr>
          <p:nvPr/>
        </p:nvPicPr>
        <p:blipFill>
          <a:blip r:embed="rId2"/>
          <a:stretch>
            <a:fillRect/>
          </a:stretch>
        </p:blipFill>
        <p:spPr>
          <a:xfrm>
            <a:off x="838200" y="2178353"/>
            <a:ext cx="5943600" cy="1762125"/>
          </a:xfrm>
          <a:prstGeom prst="rect">
            <a:avLst/>
          </a:prstGeom>
        </p:spPr>
      </p:pic>
      <p:pic>
        <p:nvPicPr>
          <p:cNvPr id="5" name="Picture 4"/>
          <p:cNvPicPr>
            <a:picLocks noChangeAspect="1"/>
          </p:cNvPicPr>
          <p:nvPr/>
        </p:nvPicPr>
        <p:blipFill>
          <a:blip r:embed="rId3"/>
          <a:stretch>
            <a:fillRect/>
          </a:stretch>
        </p:blipFill>
        <p:spPr>
          <a:xfrm>
            <a:off x="838200" y="4535274"/>
            <a:ext cx="5114925" cy="1638300"/>
          </a:xfrm>
          <a:prstGeom prst="rect">
            <a:avLst/>
          </a:prstGeom>
        </p:spPr>
      </p:pic>
    </p:spTree>
    <p:extLst>
      <p:ext uri="{BB962C8B-B14F-4D97-AF65-F5344CB8AC3E}">
        <p14:creationId xmlns:p14="http://schemas.microsoft.com/office/powerpoint/2010/main" val="24568082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Passwordless</a:t>
            </a:r>
            <a:r>
              <a:rPr lang="en-US" dirty="0" smtClean="0"/>
              <a:t> </a:t>
            </a:r>
            <a:r>
              <a:rPr lang="en-US" dirty="0" err="1" smtClean="0"/>
              <a:t>sudoing</a:t>
            </a:r>
            <a:endParaRPr lang="nl-BE" dirty="0"/>
          </a:p>
        </p:txBody>
      </p:sp>
      <p:sp>
        <p:nvSpPr>
          <p:cNvPr id="3" name="Content Placeholder 2"/>
          <p:cNvSpPr>
            <a:spLocks noGrp="1"/>
          </p:cNvSpPr>
          <p:nvPr>
            <p:ph idx="1"/>
          </p:nvPr>
        </p:nvSpPr>
        <p:spPr/>
        <p:txBody>
          <a:bodyPr/>
          <a:lstStyle/>
          <a:p>
            <a:r>
              <a:rPr lang="en-US" dirty="0" smtClean="0"/>
              <a:t>Installing packages and modifying </a:t>
            </a:r>
            <a:r>
              <a:rPr lang="en-US" dirty="0" err="1" smtClean="0"/>
              <a:t>config</a:t>
            </a:r>
            <a:r>
              <a:rPr lang="en-US" dirty="0" smtClean="0"/>
              <a:t> files usually requires admin/root privileges</a:t>
            </a:r>
          </a:p>
          <a:p>
            <a:r>
              <a:rPr lang="en-US" dirty="0" smtClean="0"/>
              <a:t>While you can have </a:t>
            </a:r>
            <a:r>
              <a:rPr lang="en-US" dirty="0" err="1" smtClean="0"/>
              <a:t>Ansible</a:t>
            </a:r>
            <a:r>
              <a:rPr lang="en-US" dirty="0" smtClean="0"/>
              <a:t> plays ask for a root password, it isn’t very practical</a:t>
            </a:r>
          </a:p>
          <a:p>
            <a:r>
              <a:rPr lang="en-US" dirty="0" smtClean="0"/>
              <a:t>Suggestion: allow your </a:t>
            </a:r>
            <a:r>
              <a:rPr lang="en-US" dirty="0" err="1" smtClean="0"/>
              <a:t>Ansible</a:t>
            </a:r>
            <a:r>
              <a:rPr lang="en-US" dirty="0" smtClean="0"/>
              <a:t> user to execute elevated-privilege commands without being asked for a root password</a:t>
            </a:r>
          </a:p>
          <a:p>
            <a:r>
              <a:rPr lang="en-US" dirty="0" smtClean="0"/>
              <a:t>This is achieved by:</a:t>
            </a:r>
          </a:p>
          <a:p>
            <a:pPr lvl="1"/>
            <a:r>
              <a:rPr lang="en-US" dirty="0" smtClean="0"/>
              <a:t>Ensuring the </a:t>
            </a:r>
            <a:r>
              <a:rPr lang="en-US" dirty="0" err="1" smtClean="0"/>
              <a:t>Ansible</a:t>
            </a:r>
            <a:r>
              <a:rPr lang="en-US" dirty="0" smtClean="0"/>
              <a:t> user is in the </a:t>
            </a:r>
            <a:r>
              <a:rPr lang="en-US" dirty="0" err="1" smtClean="0"/>
              <a:t>sudoers</a:t>
            </a:r>
            <a:r>
              <a:rPr lang="en-US" dirty="0" smtClean="0"/>
              <a:t> list (see the </a:t>
            </a:r>
            <a:r>
              <a:rPr lang="en-US" dirty="0" err="1" smtClean="0"/>
              <a:t>Dockerfile</a:t>
            </a:r>
            <a:r>
              <a:rPr lang="en-US" dirty="0" smtClean="0"/>
              <a:t> a few slides back)</a:t>
            </a:r>
          </a:p>
          <a:p>
            <a:pPr lvl="1"/>
            <a:r>
              <a:rPr lang="en-US" dirty="0" smtClean="0"/>
              <a:t>Granting password-less </a:t>
            </a:r>
            <a:r>
              <a:rPr lang="en-US" dirty="0" err="1" smtClean="0"/>
              <a:t>sudo</a:t>
            </a:r>
            <a:r>
              <a:rPr lang="en-US" dirty="0" smtClean="0"/>
              <a:t> rights to that user</a:t>
            </a:r>
          </a:p>
          <a:p>
            <a:r>
              <a:rPr lang="en-US" dirty="0" smtClean="0"/>
              <a:t>While root on the target machine, simply do this for user ‘cisco’</a:t>
            </a:r>
          </a:p>
          <a:p>
            <a:pPr lvl="1"/>
            <a:r>
              <a:rPr lang="nl-BE" dirty="0">
                <a:latin typeface="Courier New" panose="02070309020205020404" pitchFamily="49" charset="0"/>
                <a:cs typeface="Courier New" panose="02070309020205020404" pitchFamily="49" charset="0"/>
              </a:rPr>
              <a:t>echo "cisco ALL=(ALL) NOPASSWD: ALL" &gt;&gt; /</a:t>
            </a:r>
            <a:r>
              <a:rPr lang="nl-BE" dirty="0" smtClean="0">
                <a:latin typeface="Courier New" panose="02070309020205020404" pitchFamily="49" charset="0"/>
                <a:cs typeface="Courier New" panose="02070309020205020404" pitchFamily="49" charset="0"/>
              </a:rPr>
              <a:t>etc/sudoers</a:t>
            </a:r>
            <a:endParaRPr lang="nl-BE"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83187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Passwordless</a:t>
            </a:r>
            <a:r>
              <a:rPr lang="en-US" dirty="0" smtClean="0"/>
              <a:t> </a:t>
            </a:r>
            <a:r>
              <a:rPr lang="en-US" dirty="0" err="1" smtClean="0"/>
              <a:t>sudoing</a:t>
            </a:r>
            <a:r>
              <a:rPr lang="en-US" dirty="0" smtClean="0"/>
              <a:t>: lab example</a:t>
            </a:r>
            <a:endParaRPr lang="nl-BE" dirty="0"/>
          </a:p>
        </p:txBody>
      </p:sp>
      <p:sp>
        <p:nvSpPr>
          <p:cNvPr id="3" name="Content Placeholder 2"/>
          <p:cNvSpPr>
            <a:spLocks noGrp="1"/>
          </p:cNvSpPr>
          <p:nvPr>
            <p:ph idx="1"/>
          </p:nvPr>
        </p:nvSpPr>
        <p:spPr/>
        <p:txBody>
          <a:bodyPr/>
          <a:lstStyle/>
          <a:p>
            <a:r>
              <a:rPr lang="en-US" dirty="0" smtClean="0"/>
              <a:t>Make sure your target VM allows your user to get root privileges without a password</a:t>
            </a:r>
          </a:p>
          <a:p>
            <a:endParaRPr lang="en-US" dirty="0"/>
          </a:p>
          <a:p>
            <a:endParaRPr lang="en-US" dirty="0" smtClean="0"/>
          </a:p>
          <a:p>
            <a:endParaRPr lang="en-US" dirty="0"/>
          </a:p>
          <a:p>
            <a:endParaRPr lang="en-US" dirty="0" smtClean="0"/>
          </a:p>
          <a:p>
            <a:endParaRPr lang="en-US" dirty="0"/>
          </a:p>
          <a:p>
            <a:r>
              <a:rPr lang="en-US" dirty="0" smtClean="0"/>
              <a:t>This will make your playbooks simpler and much less interactive</a:t>
            </a:r>
          </a:p>
          <a:p>
            <a:r>
              <a:rPr lang="en-US" dirty="0" smtClean="0"/>
              <a:t>Note: only do this if you know what you’re doing – some security-minded folks will frown at the thought of blindly granting </a:t>
            </a:r>
            <a:r>
              <a:rPr lang="en-US" dirty="0" err="1" smtClean="0"/>
              <a:t>sudo</a:t>
            </a:r>
            <a:r>
              <a:rPr lang="en-US" dirty="0" smtClean="0"/>
              <a:t> privileges to a user</a:t>
            </a:r>
            <a:r>
              <a:rPr lang="en-US" smtClean="0"/>
              <a:t>.  </a:t>
            </a:r>
            <a:endParaRPr lang="nl-BE" dirty="0"/>
          </a:p>
        </p:txBody>
      </p:sp>
      <p:pic>
        <p:nvPicPr>
          <p:cNvPr id="4" name="Picture 3"/>
          <p:cNvPicPr>
            <a:picLocks noChangeAspect="1"/>
          </p:cNvPicPr>
          <p:nvPr/>
        </p:nvPicPr>
        <p:blipFill>
          <a:blip r:embed="rId2"/>
          <a:stretch>
            <a:fillRect/>
          </a:stretch>
        </p:blipFill>
        <p:spPr>
          <a:xfrm>
            <a:off x="838200" y="2129569"/>
            <a:ext cx="5934075" cy="1895475"/>
          </a:xfrm>
          <a:prstGeom prst="rect">
            <a:avLst/>
          </a:prstGeom>
        </p:spPr>
      </p:pic>
    </p:spTree>
    <p:extLst>
      <p:ext uri="{BB962C8B-B14F-4D97-AF65-F5344CB8AC3E}">
        <p14:creationId xmlns:p14="http://schemas.microsoft.com/office/powerpoint/2010/main" val="1230296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Running ad-hoc commands</a:t>
            </a:r>
            <a:endParaRPr lang="nl-BE" dirty="0"/>
          </a:p>
        </p:txBody>
      </p:sp>
      <p:sp>
        <p:nvSpPr>
          <p:cNvPr id="5" name="Text Placeholder 4"/>
          <p:cNvSpPr>
            <a:spLocks noGrp="1"/>
          </p:cNvSpPr>
          <p:nvPr>
            <p:ph type="body" idx="1"/>
          </p:nvPr>
        </p:nvSpPr>
        <p:spPr/>
        <p:txBody>
          <a:bodyPr/>
          <a:lstStyle/>
          <a:p>
            <a:endParaRPr lang="nl-BE"/>
          </a:p>
        </p:txBody>
      </p:sp>
    </p:spTree>
    <p:extLst>
      <p:ext uri="{BB962C8B-B14F-4D97-AF65-F5344CB8AC3E}">
        <p14:creationId xmlns:p14="http://schemas.microsoft.com/office/powerpoint/2010/main" val="2511191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I do with </a:t>
            </a:r>
            <a:r>
              <a:rPr lang="en-US" dirty="0" err="1" smtClean="0"/>
              <a:t>Ansible</a:t>
            </a:r>
            <a:r>
              <a:rPr lang="en-US" dirty="0" smtClean="0"/>
              <a:t>?</a:t>
            </a:r>
            <a:endParaRPr lang="nl-BE" dirty="0"/>
          </a:p>
        </p:txBody>
      </p:sp>
      <p:sp>
        <p:nvSpPr>
          <p:cNvPr id="3" name="Content Placeholder 2"/>
          <p:cNvSpPr>
            <a:spLocks noGrp="1"/>
          </p:cNvSpPr>
          <p:nvPr>
            <p:ph idx="1"/>
          </p:nvPr>
        </p:nvSpPr>
        <p:spPr/>
        <p:txBody>
          <a:bodyPr/>
          <a:lstStyle/>
          <a:p>
            <a:r>
              <a:rPr lang="en-US" dirty="0" smtClean="0"/>
              <a:t>Examples from the documentation:</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Long story short: pretty much everything you do manually in the DC</a:t>
            </a:r>
            <a:endParaRPr lang="nl-BE" dirty="0"/>
          </a:p>
        </p:txBody>
      </p:sp>
      <p:pic>
        <p:nvPicPr>
          <p:cNvPr id="4" name="Picture 3"/>
          <p:cNvPicPr>
            <a:picLocks noChangeAspect="1"/>
          </p:cNvPicPr>
          <p:nvPr/>
        </p:nvPicPr>
        <p:blipFill>
          <a:blip r:embed="rId2"/>
          <a:stretch>
            <a:fillRect/>
          </a:stretch>
        </p:blipFill>
        <p:spPr>
          <a:xfrm>
            <a:off x="838200" y="1991286"/>
            <a:ext cx="5886450" cy="3000375"/>
          </a:xfrm>
          <a:prstGeom prst="rect">
            <a:avLst/>
          </a:prstGeom>
          <a:ln>
            <a:solidFill>
              <a:schemeClr val="accent1">
                <a:lumMod val="60000"/>
                <a:lumOff val="40000"/>
              </a:schemeClr>
            </a:solidFill>
          </a:ln>
          <a:effectLst>
            <a:glow rad="63500">
              <a:schemeClr val="accent1">
                <a:satMod val="175000"/>
                <a:alpha val="40000"/>
              </a:schemeClr>
            </a:glow>
            <a:outerShdw blurRad="50800" dist="38100" dir="5400000" algn="t" rotWithShape="0">
              <a:prstClr val="black">
                <a:alpha val="40000"/>
              </a:prstClr>
            </a:outerShdw>
          </a:effectLst>
        </p:spPr>
      </p:pic>
    </p:spTree>
    <p:extLst>
      <p:ext uri="{BB962C8B-B14F-4D97-AF65-F5344CB8AC3E}">
        <p14:creationId xmlns:p14="http://schemas.microsoft.com/office/powerpoint/2010/main" val="4001102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a host file</a:t>
            </a:r>
            <a:endParaRPr lang="nl-BE" dirty="0"/>
          </a:p>
        </p:txBody>
      </p:sp>
      <p:sp>
        <p:nvSpPr>
          <p:cNvPr id="5" name="Content Placeholder 4"/>
          <p:cNvSpPr>
            <a:spLocks noGrp="1"/>
          </p:cNvSpPr>
          <p:nvPr>
            <p:ph idx="1"/>
          </p:nvPr>
        </p:nvSpPr>
        <p:spPr/>
        <p:txBody>
          <a:bodyPr>
            <a:normAutofit lnSpcReduction="10000"/>
          </a:bodyPr>
          <a:lstStyle/>
          <a:p>
            <a:r>
              <a:rPr lang="en-US" dirty="0" smtClean="0"/>
              <a:t>Assuming your environment consists of at least one </a:t>
            </a:r>
            <a:r>
              <a:rPr lang="en-US" dirty="0" err="1" smtClean="0"/>
              <a:t>Ansible</a:t>
            </a:r>
            <a:r>
              <a:rPr lang="en-US" dirty="0" smtClean="0"/>
              <a:t> server and one or two target systems, create a simple hosts file such as this one</a:t>
            </a:r>
          </a:p>
          <a:p>
            <a:r>
              <a:rPr lang="en-US" dirty="0" smtClean="0"/>
              <a:t>Then, run the ping module.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When you entered “-m ping”, you invoked the ping module</a:t>
            </a:r>
          </a:p>
          <a:p>
            <a:pPr lvl="1"/>
            <a:r>
              <a:rPr lang="en-US" dirty="0" smtClean="0"/>
              <a:t>Most modules accept parameters through the –a flag</a:t>
            </a:r>
            <a:endParaRPr lang="nl-BE" dirty="0"/>
          </a:p>
        </p:txBody>
      </p:sp>
      <p:pic>
        <p:nvPicPr>
          <p:cNvPr id="6" name="Picture 5"/>
          <p:cNvPicPr>
            <a:picLocks noChangeAspect="1"/>
          </p:cNvPicPr>
          <p:nvPr/>
        </p:nvPicPr>
        <p:blipFill>
          <a:blip r:embed="rId2"/>
          <a:stretch>
            <a:fillRect/>
          </a:stretch>
        </p:blipFill>
        <p:spPr>
          <a:xfrm>
            <a:off x="1177047" y="2429969"/>
            <a:ext cx="3086100" cy="2819400"/>
          </a:xfrm>
          <a:prstGeom prst="rect">
            <a:avLst/>
          </a:prstGeom>
        </p:spPr>
      </p:pic>
      <p:sp>
        <p:nvSpPr>
          <p:cNvPr id="2" name="TextBox 1"/>
          <p:cNvSpPr txBox="1"/>
          <p:nvPr/>
        </p:nvSpPr>
        <p:spPr>
          <a:xfrm>
            <a:off x="4529781" y="2429969"/>
            <a:ext cx="3132438" cy="92333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dirty="0" smtClean="0">
                <a:solidFill>
                  <a:schemeClr val="tx1"/>
                </a:solidFill>
              </a:rPr>
              <a:t>Notice the </a:t>
            </a:r>
            <a:r>
              <a:rPr lang="en-US" dirty="0" err="1" smtClean="0">
                <a:solidFill>
                  <a:schemeClr val="tx1"/>
                </a:solidFill>
              </a:rPr>
              <a:t>all:vars</a:t>
            </a:r>
            <a:r>
              <a:rPr lang="en-US" dirty="0" smtClean="0">
                <a:solidFill>
                  <a:schemeClr val="tx1"/>
                </a:solidFill>
              </a:rPr>
              <a:t> section, don’t forget to include it to your inventory</a:t>
            </a:r>
            <a:endParaRPr lang="nl-BE" dirty="0">
              <a:solidFill>
                <a:schemeClr val="tx1"/>
              </a:solidFill>
            </a:endParaRPr>
          </a:p>
        </p:txBody>
      </p:sp>
    </p:spTree>
    <p:extLst>
      <p:ext uri="{BB962C8B-B14F-4D97-AF65-F5344CB8AC3E}">
        <p14:creationId xmlns:p14="http://schemas.microsoft.com/office/powerpoint/2010/main" val="23979720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Without passwords this time</a:t>
            </a:r>
            <a:endParaRPr lang="nl-BE" dirty="0"/>
          </a:p>
        </p:txBody>
      </p:sp>
      <p:sp>
        <p:nvSpPr>
          <p:cNvPr id="3" name="Content Placeholder 2"/>
          <p:cNvSpPr>
            <a:spLocks noGrp="1"/>
          </p:cNvSpPr>
          <p:nvPr>
            <p:ph idx="1"/>
          </p:nvPr>
        </p:nvSpPr>
        <p:spPr/>
        <p:txBody>
          <a:bodyPr/>
          <a:lstStyle/>
          <a:p>
            <a:r>
              <a:rPr lang="en-US" dirty="0" smtClean="0"/>
              <a:t>Assuming you </a:t>
            </a:r>
            <a:r>
              <a:rPr lang="en-US" dirty="0"/>
              <a:t>verified key-based SSH functions properly in your </a:t>
            </a:r>
            <a:r>
              <a:rPr lang="en-US" dirty="0" smtClean="0"/>
              <a:t>environment, delete the [</a:t>
            </a:r>
            <a:r>
              <a:rPr lang="en-US" dirty="0" err="1" smtClean="0"/>
              <a:t>all:vars</a:t>
            </a:r>
            <a:r>
              <a:rPr lang="en-US" dirty="0" smtClean="0"/>
              <a:t>] section from the inventory file and invoke the ping module again:</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You may have noticed we’re using reserved group [all] – it doesn’t matter, </a:t>
            </a:r>
            <a:r>
              <a:rPr lang="en-US" dirty="0" err="1" smtClean="0"/>
              <a:t>Ansible</a:t>
            </a:r>
            <a:r>
              <a:rPr lang="en-US" dirty="0" smtClean="0"/>
              <a:t> is forgiving</a:t>
            </a:r>
            <a:endParaRPr lang="nl-BE" dirty="0"/>
          </a:p>
        </p:txBody>
      </p:sp>
      <p:pic>
        <p:nvPicPr>
          <p:cNvPr id="4" name="Picture 3"/>
          <p:cNvPicPr>
            <a:picLocks noChangeAspect="1"/>
          </p:cNvPicPr>
          <p:nvPr/>
        </p:nvPicPr>
        <p:blipFill>
          <a:blip r:embed="rId2"/>
          <a:stretch>
            <a:fillRect/>
          </a:stretch>
        </p:blipFill>
        <p:spPr>
          <a:xfrm>
            <a:off x="1179325" y="2450705"/>
            <a:ext cx="3086100" cy="2286000"/>
          </a:xfrm>
          <a:prstGeom prst="rect">
            <a:avLst/>
          </a:prstGeom>
        </p:spPr>
      </p:pic>
      <p:sp>
        <p:nvSpPr>
          <p:cNvPr id="5" name="Right Arrow 4"/>
          <p:cNvSpPr/>
          <p:nvPr/>
        </p:nvSpPr>
        <p:spPr>
          <a:xfrm>
            <a:off x="4532243" y="3352326"/>
            <a:ext cx="823528" cy="5509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TextBox 5"/>
          <p:cNvSpPr txBox="1"/>
          <p:nvPr/>
        </p:nvSpPr>
        <p:spPr>
          <a:xfrm>
            <a:off x="5566534" y="3443116"/>
            <a:ext cx="4861034"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dirty="0" smtClean="0"/>
              <a:t>Success! Key-based authentication has taken over.</a:t>
            </a:r>
            <a:endParaRPr lang="nl-BE" dirty="0"/>
          </a:p>
        </p:txBody>
      </p:sp>
    </p:spTree>
    <p:extLst>
      <p:ext uri="{BB962C8B-B14F-4D97-AF65-F5344CB8AC3E}">
        <p14:creationId xmlns:p14="http://schemas.microsoft.com/office/powerpoint/2010/main" val="23584778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ad-hoc commands</a:t>
            </a:r>
            <a:endParaRPr lang="nl-BE" dirty="0"/>
          </a:p>
        </p:txBody>
      </p:sp>
      <p:sp>
        <p:nvSpPr>
          <p:cNvPr id="3" name="Content Placeholder 2"/>
          <p:cNvSpPr>
            <a:spLocks noGrp="1"/>
          </p:cNvSpPr>
          <p:nvPr>
            <p:ph idx="1"/>
          </p:nvPr>
        </p:nvSpPr>
        <p:spPr/>
        <p:txBody>
          <a:bodyPr/>
          <a:lstStyle/>
          <a:p>
            <a:r>
              <a:rPr lang="en-US" dirty="0" smtClean="0"/>
              <a:t>Make sure you’ve run a few ad-hoc commands and understand how they work</a:t>
            </a:r>
          </a:p>
          <a:p>
            <a:r>
              <a:rPr lang="en-US" dirty="0" smtClean="0"/>
              <a:t>There are multiple modules for ad-hoc commands. You can copy files to targets using the copy module for instance:</a:t>
            </a:r>
            <a:endParaRPr lang="nl-BE" dirty="0"/>
          </a:p>
        </p:txBody>
      </p:sp>
      <p:pic>
        <p:nvPicPr>
          <p:cNvPr id="4" name="Picture 3"/>
          <p:cNvPicPr>
            <a:picLocks noChangeAspect="1"/>
          </p:cNvPicPr>
          <p:nvPr/>
        </p:nvPicPr>
        <p:blipFill>
          <a:blip r:embed="rId2"/>
          <a:stretch>
            <a:fillRect/>
          </a:stretch>
        </p:blipFill>
        <p:spPr>
          <a:xfrm>
            <a:off x="838200" y="2646117"/>
            <a:ext cx="8982075" cy="2638425"/>
          </a:xfrm>
          <a:prstGeom prst="rect">
            <a:avLst/>
          </a:prstGeom>
        </p:spPr>
      </p:pic>
      <p:pic>
        <p:nvPicPr>
          <p:cNvPr id="5" name="Picture 4"/>
          <p:cNvPicPr>
            <a:picLocks noChangeAspect="1"/>
          </p:cNvPicPr>
          <p:nvPr/>
        </p:nvPicPr>
        <p:blipFill>
          <a:blip r:embed="rId3"/>
          <a:stretch>
            <a:fillRect/>
          </a:stretch>
        </p:blipFill>
        <p:spPr>
          <a:xfrm>
            <a:off x="7712685" y="4217742"/>
            <a:ext cx="3901953" cy="1861153"/>
          </a:xfrm>
          <a:prstGeom prst="rect">
            <a:avLst/>
          </a:prstGeom>
          <a:ln>
            <a:solidFill>
              <a:schemeClr val="bg1"/>
            </a:solidFill>
          </a:ln>
        </p:spPr>
      </p:pic>
    </p:spTree>
    <p:extLst>
      <p:ext uri="{BB962C8B-B14F-4D97-AF65-F5344CB8AC3E}">
        <p14:creationId xmlns:p14="http://schemas.microsoft.com/office/powerpoint/2010/main" val="38058400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Ansible</a:t>
            </a:r>
            <a:r>
              <a:rPr lang="en-US" dirty="0" smtClean="0"/>
              <a:t> modules</a:t>
            </a:r>
            <a:endParaRPr lang="nl-BE" dirty="0"/>
          </a:p>
        </p:txBody>
      </p:sp>
      <p:sp>
        <p:nvSpPr>
          <p:cNvPr id="5" name="Content Placeholder 4"/>
          <p:cNvSpPr>
            <a:spLocks noGrp="1"/>
          </p:cNvSpPr>
          <p:nvPr>
            <p:ph idx="1"/>
          </p:nvPr>
        </p:nvSpPr>
        <p:spPr/>
        <p:txBody>
          <a:bodyPr/>
          <a:lstStyle/>
          <a:p>
            <a:r>
              <a:rPr lang="en-US" dirty="0" smtClean="0"/>
              <a:t>Modules (all of them; 465+ as of Oct 2017) ship with </a:t>
            </a:r>
            <a:r>
              <a:rPr lang="en-US" dirty="0" err="1" smtClean="0"/>
              <a:t>Ansible</a:t>
            </a:r>
            <a:r>
              <a:rPr lang="en-US" dirty="0" smtClean="0"/>
              <a:t> automatically</a:t>
            </a:r>
          </a:p>
          <a:p>
            <a:r>
              <a:rPr lang="en-US" dirty="0" smtClean="0"/>
              <a:t>You don’t need to pull down modules</a:t>
            </a:r>
          </a:p>
          <a:p>
            <a:r>
              <a:rPr lang="en-US" dirty="0" smtClean="0"/>
              <a:t>Modules are used inside plays, playbooks and ad-hoc commands</a:t>
            </a:r>
          </a:p>
          <a:p>
            <a:r>
              <a:rPr lang="en-US" dirty="0" smtClean="0"/>
              <a:t>Our ad-hoc commands used a few modules so far (command, copy)</a:t>
            </a:r>
          </a:p>
          <a:p>
            <a:r>
              <a:rPr lang="en-US" dirty="0" smtClean="0"/>
              <a:t>You can write your own modules</a:t>
            </a:r>
          </a:p>
          <a:p>
            <a:r>
              <a:rPr lang="en-US" dirty="0" smtClean="0"/>
              <a:t>Some modules are deprecated; other modules are core</a:t>
            </a:r>
          </a:p>
          <a:p>
            <a:r>
              <a:rPr lang="en-US" dirty="0" err="1"/>
              <a:t>a</a:t>
            </a:r>
            <a:r>
              <a:rPr lang="en-US" dirty="0" err="1" smtClean="0"/>
              <a:t>nsible</a:t>
            </a:r>
            <a:r>
              <a:rPr lang="en-US" dirty="0" smtClean="0"/>
              <a:t>-doc -l (as in Larry) lists all modules on your system</a:t>
            </a:r>
          </a:p>
          <a:p>
            <a:r>
              <a:rPr lang="en-US" dirty="0" err="1"/>
              <a:t>a</a:t>
            </a:r>
            <a:r>
              <a:rPr lang="en-US" dirty="0" err="1" smtClean="0"/>
              <a:t>nsible</a:t>
            </a:r>
            <a:r>
              <a:rPr lang="en-US" dirty="0" smtClean="0"/>
              <a:t>-doc &lt;module&gt; displays off-line help</a:t>
            </a:r>
          </a:p>
          <a:p>
            <a:r>
              <a:rPr lang="en-US" dirty="0" err="1"/>
              <a:t>a</a:t>
            </a:r>
            <a:r>
              <a:rPr lang="en-US" dirty="0" err="1" smtClean="0"/>
              <a:t>nsible</a:t>
            </a:r>
            <a:r>
              <a:rPr lang="en-US" dirty="0" smtClean="0"/>
              <a:t>-doc –s &lt;module&gt; gives you ready-to-use snippets</a:t>
            </a:r>
          </a:p>
          <a:p>
            <a:endParaRPr lang="nl-BE" dirty="0"/>
          </a:p>
        </p:txBody>
      </p:sp>
    </p:spTree>
    <p:extLst>
      <p:ext uri="{BB962C8B-B14F-4D97-AF65-F5344CB8AC3E}">
        <p14:creationId xmlns:p14="http://schemas.microsoft.com/office/powerpoint/2010/main" val="2313010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Very frequent modules</a:t>
            </a:r>
            <a:endParaRPr lang="nl-BE" dirty="0"/>
          </a:p>
        </p:txBody>
      </p:sp>
      <p:sp>
        <p:nvSpPr>
          <p:cNvPr id="3" name="Content Placeholder 2"/>
          <p:cNvSpPr>
            <a:spLocks noGrp="1"/>
          </p:cNvSpPr>
          <p:nvPr>
            <p:ph idx="1"/>
          </p:nvPr>
        </p:nvSpPr>
        <p:spPr/>
        <p:txBody>
          <a:bodyPr/>
          <a:lstStyle/>
          <a:p>
            <a:r>
              <a:rPr lang="en-US" dirty="0" smtClean="0"/>
              <a:t>Copy (take local file, pushes to target)</a:t>
            </a:r>
          </a:p>
          <a:p>
            <a:r>
              <a:rPr lang="en-US" dirty="0" smtClean="0"/>
              <a:t>Fetch (fetches file from remote system, verifies integrity)</a:t>
            </a:r>
          </a:p>
          <a:p>
            <a:r>
              <a:rPr lang="en-US" dirty="0" smtClean="0"/>
              <a:t>Service (manages daemons)</a:t>
            </a:r>
          </a:p>
          <a:p>
            <a:r>
              <a:rPr lang="en-US" dirty="0" smtClean="0"/>
              <a:t>Yum</a:t>
            </a:r>
          </a:p>
          <a:p>
            <a:r>
              <a:rPr lang="en-US" dirty="0" smtClean="0"/>
              <a:t>Apt</a:t>
            </a:r>
          </a:p>
          <a:p>
            <a:r>
              <a:rPr lang="en-US" dirty="0" smtClean="0"/>
              <a:t>Shell (executes in proper remote shell; not just in remote Python script)</a:t>
            </a:r>
          </a:p>
          <a:p>
            <a:r>
              <a:rPr lang="en-US" dirty="0" smtClean="0"/>
              <a:t>Setup (collect facts; “tell me which interfaces are present on my systems”)</a:t>
            </a:r>
          </a:p>
          <a:p>
            <a:pPr lvl="1"/>
            <a:r>
              <a:rPr lang="en-US" dirty="0" smtClean="0"/>
              <a:t>We’ll come back to facts later in this deck</a:t>
            </a:r>
          </a:p>
          <a:p>
            <a:endParaRPr lang="nl-BE" dirty="0"/>
          </a:p>
        </p:txBody>
      </p:sp>
    </p:spTree>
    <p:extLst>
      <p:ext uri="{BB962C8B-B14F-4D97-AF65-F5344CB8AC3E}">
        <p14:creationId xmlns:p14="http://schemas.microsoft.com/office/powerpoint/2010/main" val="2442828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ad-hoc commands</a:t>
            </a:r>
            <a:endParaRPr lang="nl-BE" dirty="0"/>
          </a:p>
        </p:txBody>
      </p:sp>
      <p:sp>
        <p:nvSpPr>
          <p:cNvPr id="6" name="Content Placeholder 2"/>
          <p:cNvSpPr txBox="1">
            <a:spLocks/>
          </p:cNvSpPr>
          <p:nvPr/>
        </p:nvSpPr>
        <p:spPr>
          <a:xfrm>
            <a:off x="838200" y="1262743"/>
            <a:ext cx="10515600" cy="4914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altLang="nl-BE" dirty="0">
                <a:solidFill>
                  <a:srgbClr val="404040"/>
                </a:solidFill>
                <a:latin typeface="Inconsolata"/>
              </a:rPr>
              <a:t>ansible </a:t>
            </a:r>
            <a:r>
              <a:rPr lang="nl-BE" altLang="nl-BE" dirty="0" smtClean="0">
                <a:solidFill>
                  <a:srgbClr val="404040"/>
                </a:solidFill>
                <a:latin typeface="Inconsolata"/>
              </a:rPr>
              <a:t>webservers </a:t>
            </a:r>
            <a:r>
              <a:rPr lang="nl-BE" altLang="nl-BE" dirty="0">
                <a:solidFill>
                  <a:srgbClr val="404040"/>
                </a:solidFill>
                <a:latin typeface="Inconsolata"/>
              </a:rPr>
              <a:t>-m copy -a </a:t>
            </a:r>
            <a:r>
              <a:rPr lang="nl-BE" altLang="nl-BE" dirty="0">
                <a:solidFill>
                  <a:srgbClr val="DD1144"/>
                </a:solidFill>
                <a:latin typeface="Inconsolata"/>
              </a:rPr>
              <a:t>"src=/etc/hosts dest=/</a:t>
            </a:r>
            <a:r>
              <a:rPr lang="nl-BE" altLang="nl-BE" dirty="0" smtClean="0">
                <a:solidFill>
                  <a:srgbClr val="DD1144"/>
                </a:solidFill>
                <a:latin typeface="Inconsolata"/>
              </a:rPr>
              <a:t>tmp/hosts”</a:t>
            </a:r>
          </a:p>
          <a:p>
            <a:r>
              <a:rPr lang="nl-BE" altLang="nl-BE" dirty="0" smtClean="0">
                <a:solidFill>
                  <a:srgbClr val="404040"/>
                </a:solidFill>
                <a:latin typeface="Inconsolata"/>
              </a:rPr>
              <a:t>ansible </a:t>
            </a:r>
            <a:r>
              <a:rPr lang="nl-BE" altLang="nl-BE" dirty="0">
                <a:solidFill>
                  <a:srgbClr val="404040"/>
                </a:solidFill>
                <a:latin typeface="Inconsolata"/>
              </a:rPr>
              <a:t>webservers -m yum -a </a:t>
            </a:r>
            <a:r>
              <a:rPr lang="nl-BE" altLang="nl-BE" dirty="0">
                <a:solidFill>
                  <a:srgbClr val="DD1144"/>
                </a:solidFill>
                <a:latin typeface="Inconsolata"/>
              </a:rPr>
              <a:t>"name=acme state=present"</a:t>
            </a:r>
            <a:r>
              <a:rPr lang="nl-BE" altLang="nl-BE" sz="800" dirty="0">
                <a:solidFill>
                  <a:schemeClr val="tx1"/>
                </a:solidFill>
              </a:rPr>
              <a:t> </a:t>
            </a:r>
            <a:endParaRPr lang="nl-BE" altLang="nl-BE" sz="5400" dirty="0" smtClean="0">
              <a:solidFill>
                <a:schemeClr val="tx1"/>
              </a:solidFill>
              <a:latin typeface="Arial" panose="020B0604020202020204" pitchFamily="34" charset="0"/>
            </a:endParaRPr>
          </a:p>
          <a:p>
            <a:r>
              <a:rPr lang="nl-BE" altLang="nl-BE" dirty="0">
                <a:solidFill>
                  <a:srgbClr val="404040"/>
                </a:solidFill>
                <a:latin typeface="Inconsolata"/>
              </a:rPr>
              <a:t>ansible all -m user -a </a:t>
            </a:r>
            <a:r>
              <a:rPr lang="nl-BE" altLang="nl-BE" dirty="0">
                <a:solidFill>
                  <a:srgbClr val="DD1144"/>
                </a:solidFill>
                <a:latin typeface="Inconsolata"/>
              </a:rPr>
              <a:t>"name=foo state=absent"</a:t>
            </a:r>
            <a:r>
              <a:rPr lang="nl-BE" altLang="nl-BE" sz="800" dirty="0">
                <a:solidFill>
                  <a:schemeClr val="tx1"/>
                </a:solidFill>
              </a:rPr>
              <a:t> </a:t>
            </a:r>
            <a:endParaRPr lang="nl-BE" altLang="nl-BE" sz="5400" dirty="0">
              <a:solidFill>
                <a:schemeClr val="tx1"/>
              </a:solidFill>
              <a:latin typeface="Arial" panose="020B0604020202020204" pitchFamily="34" charset="0"/>
            </a:endParaRPr>
          </a:p>
          <a:p>
            <a:r>
              <a:rPr lang="nl-BE" altLang="nl-BE" dirty="0">
                <a:solidFill>
                  <a:srgbClr val="404040"/>
                </a:solidFill>
                <a:latin typeface="Inconsolata"/>
              </a:rPr>
              <a:t>ansible webservers -m service -a </a:t>
            </a:r>
            <a:r>
              <a:rPr lang="nl-BE" altLang="nl-BE" dirty="0">
                <a:solidFill>
                  <a:srgbClr val="DD1144"/>
                </a:solidFill>
                <a:latin typeface="Inconsolata"/>
              </a:rPr>
              <a:t>"name=httpd state=started"</a:t>
            </a:r>
            <a:r>
              <a:rPr lang="nl-BE" altLang="nl-BE" sz="800" dirty="0">
                <a:solidFill>
                  <a:schemeClr val="tx1"/>
                </a:solidFill>
              </a:rPr>
              <a:t> </a:t>
            </a:r>
            <a:endParaRPr lang="nl-BE" altLang="nl-BE" sz="800" dirty="0" smtClean="0">
              <a:solidFill>
                <a:schemeClr val="tx1"/>
              </a:solidFill>
            </a:endParaRPr>
          </a:p>
          <a:p>
            <a:endParaRPr lang="nl-BE" altLang="nl-BE" dirty="0" smtClean="0">
              <a:solidFill>
                <a:srgbClr val="404040"/>
              </a:solidFill>
              <a:latin typeface="Inconsolata"/>
            </a:endParaRPr>
          </a:p>
          <a:p>
            <a:r>
              <a:rPr lang="nl-BE" altLang="nl-BE" dirty="0" smtClean="0">
                <a:solidFill>
                  <a:srgbClr val="404040"/>
                </a:solidFill>
                <a:latin typeface="Inconsolata"/>
              </a:rPr>
              <a:t>Check out the online docs and use the ansible-doc –l command to explore other modules</a:t>
            </a:r>
            <a:endParaRPr lang="nl-BE" altLang="nl-BE" dirty="0">
              <a:solidFill>
                <a:schemeClr val="tx1"/>
              </a:solidFill>
              <a:latin typeface="Arial" panose="020B0604020202020204" pitchFamily="34" charset="0"/>
            </a:endParaRPr>
          </a:p>
          <a:p>
            <a:pPr marL="0" indent="0">
              <a:buNone/>
            </a:pPr>
            <a:endParaRPr lang="nl-BE" b="1" dirty="0"/>
          </a:p>
        </p:txBody>
      </p:sp>
      <p:sp>
        <p:nvSpPr>
          <p:cNvPr id="7" name="Rectangle 1"/>
          <p:cNvSpPr>
            <a:spLocks noChangeArrowheads="1"/>
          </p:cNvSpPr>
          <p:nvPr/>
        </p:nvSpPr>
        <p:spPr bwMode="auto">
          <a:xfrm>
            <a:off x="0" y="159350"/>
            <a:ext cx="59312" cy="1384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900" b="0" i="0" u="none" strike="noStrike" cap="none" normalizeH="0" baseline="0" dirty="0" smtClean="0">
                <a:ln>
                  <a:noFill/>
                </a:ln>
                <a:solidFill>
                  <a:srgbClr val="DD1144"/>
                </a:solidFill>
                <a:effectLst/>
                <a:latin typeface="Inconsolata"/>
              </a:rPr>
              <a:t>"</a:t>
            </a:r>
            <a:r>
              <a:rPr kumimoji="0" lang="nl-BE" altLang="nl-BE" sz="600" b="0" i="0" u="none" strike="noStrike" cap="none" normalizeH="0" baseline="0" dirty="0" smtClean="0">
                <a:ln>
                  <a:noFill/>
                </a:ln>
                <a:solidFill>
                  <a:schemeClr val="tx1"/>
                </a:solidFill>
                <a:effectLst/>
              </a:rPr>
              <a:t> </a:t>
            </a:r>
            <a:endParaRPr kumimoji="0" lang="nl-BE" altLang="nl-BE"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3"/>
          <p:cNvSpPr>
            <a:spLocks noChangeArrowheads="1"/>
          </p:cNvSpPr>
          <p:nvPr/>
        </p:nvSpPr>
        <p:spPr bwMode="auto">
          <a:xfrm>
            <a:off x="2351903" y="397424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l-BE" altLang="nl-BE"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4"/>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l-BE" altLang="nl-BE"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5"/>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l-BE" altLang="nl-BE"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275213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Back to SSH for a second …</a:t>
            </a:r>
            <a:endParaRPr lang="nl-BE" dirty="0"/>
          </a:p>
        </p:txBody>
      </p:sp>
      <p:sp>
        <p:nvSpPr>
          <p:cNvPr id="5" name="Text Placeholder 4"/>
          <p:cNvSpPr>
            <a:spLocks noGrp="1"/>
          </p:cNvSpPr>
          <p:nvPr>
            <p:ph type="body" idx="1"/>
          </p:nvPr>
        </p:nvSpPr>
        <p:spPr/>
        <p:txBody>
          <a:bodyPr/>
          <a:lstStyle/>
          <a:p>
            <a:endParaRPr lang="nl-BE"/>
          </a:p>
        </p:txBody>
      </p:sp>
    </p:spTree>
    <p:extLst>
      <p:ext uri="{BB962C8B-B14F-4D97-AF65-F5344CB8AC3E}">
        <p14:creationId xmlns:p14="http://schemas.microsoft.com/office/powerpoint/2010/main" val="14064310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Again SSH?? What’s the problem this time?</a:t>
            </a:r>
            <a:endParaRPr lang="nl-BE" dirty="0"/>
          </a:p>
        </p:txBody>
      </p:sp>
      <p:sp>
        <p:nvSpPr>
          <p:cNvPr id="5" name="Content Placeholder 4"/>
          <p:cNvSpPr>
            <a:spLocks noGrp="1"/>
          </p:cNvSpPr>
          <p:nvPr>
            <p:ph idx="1"/>
          </p:nvPr>
        </p:nvSpPr>
        <p:spPr/>
        <p:txBody>
          <a:bodyPr/>
          <a:lstStyle/>
          <a:p>
            <a:r>
              <a:rPr lang="en-US" dirty="0" smtClean="0"/>
              <a:t>It’s about distributing the server’s public key</a:t>
            </a:r>
          </a:p>
          <a:p>
            <a:r>
              <a:rPr lang="en-US" dirty="0" smtClean="0"/>
              <a:t>For a lab, no problem – we can </a:t>
            </a:r>
            <a:r>
              <a:rPr lang="en-US" dirty="0" err="1" smtClean="0"/>
              <a:t>scp</a:t>
            </a:r>
            <a:r>
              <a:rPr lang="en-US" dirty="0" smtClean="0"/>
              <a:t> the public key to our targets one by one</a:t>
            </a:r>
          </a:p>
          <a:p>
            <a:r>
              <a:rPr lang="en-US" dirty="0" smtClean="0"/>
              <a:t>For sizeable lab deployments or prod environments, that’s not viable</a:t>
            </a:r>
          </a:p>
          <a:p>
            <a:r>
              <a:rPr lang="en-US" dirty="0" smtClean="0"/>
              <a:t>We need a way to distribute the server’s public key to remote systems</a:t>
            </a:r>
          </a:p>
          <a:p>
            <a:r>
              <a:rPr lang="en-US" dirty="0" smtClean="0"/>
              <a:t>That’s what the next slides focus on</a:t>
            </a:r>
          </a:p>
          <a:p>
            <a:pPr lvl="1"/>
            <a:r>
              <a:rPr lang="en-US" dirty="0"/>
              <a:t>F</a:t>
            </a:r>
            <a:r>
              <a:rPr lang="en-US" dirty="0" smtClean="0"/>
              <a:t>eel free to skip if you’re just going to run a small-size lab environment</a:t>
            </a:r>
            <a:endParaRPr lang="nl-BE" dirty="0"/>
          </a:p>
        </p:txBody>
      </p:sp>
    </p:spTree>
    <p:extLst>
      <p:ext uri="{BB962C8B-B14F-4D97-AF65-F5344CB8AC3E}">
        <p14:creationId xmlns:p14="http://schemas.microsoft.com/office/powerpoint/2010/main" val="17618770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r>
              <a:rPr lang="en-US" dirty="0" smtClean="0"/>
              <a:t> chicken-and-egg problem</a:t>
            </a:r>
            <a:endParaRPr lang="nl-BE" dirty="0"/>
          </a:p>
        </p:txBody>
      </p:sp>
      <p:sp>
        <p:nvSpPr>
          <p:cNvPr id="3" name="Content Placeholder 2"/>
          <p:cNvSpPr>
            <a:spLocks noGrp="1"/>
          </p:cNvSpPr>
          <p:nvPr>
            <p:ph idx="1"/>
          </p:nvPr>
        </p:nvSpPr>
        <p:spPr/>
        <p:txBody>
          <a:bodyPr>
            <a:normAutofit/>
          </a:bodyPr>
          <a:lstStyle/>
          <a:p>
            <a:r>
              <a:rPr lang="en-US" dirty="0" smtClean="0"/>
              <a:t>We know </a:t>
            </a:r>
            <a:r>
              <a:rPr lang="en-US" dirty="0"/>
              <a:t>t</a:t>
            </a:r>
            <a:r>
              <a:rPr lang="en-US" dirty="0" smtClean="0"/>
              <a:t>argets should allow password-less SSH and </a:t>
            </a:r>
            <a:r>
              <a:rPr lang="en-US" dirty="0" err="1" smtClean="0"/>
              <a:t>sudo</a:t>
            </a:r>
            <a:r>
              <a:rPr lang="en-US" dirty="0" smtClean="0"/>
              <a:t> for </a:t>
            </a:r>
            <a:r>
              <a:rPr lang="en-US" dirty="0" err="1" smtClean="0"/>
              <a:t>Ansible</a:t>
            </a:r>
            <a:r>
              <a:rPr lang="en-US" dirty="0" smtClean="0"/>
              <a:t> user</a:t>
            </a:r>
          </a:p>
          <a:p>
            <a:r>
              <a:rPr lang="en-US" dirty="0" smtClean="0"/>
              <a:t>But .. how do you get </a:t>
            </a:r>
            <a:r>
              <a:rPr lang="en-US" dirty="0" err="1" smtClean="0"/>
              <a:t>Ansible</a:t>
            </a:r>
            <a:r>
              <a:rPr lang="en-US" dirty="0" smtClean="0"/>
              <a:t> server’s public SSH key into targets before </a:t>
            </a:r>
            <a:r>
              <a:rPr lang="en-US" dirty="0" err="1" smtClean="0"/>
              <a:t>Ansible</a:t>
            </a:r>
            <a:r>
              <a:rPr lang="en-US" dirty="0" smtClean="0"/>
              <a:t> can take over the configuration of those targets?</a:t>
            </a:r>
          </a:p>
          <a:p>
            <a:r>
              <a:rPr lang="en-US" dirty="0" smtClean="0"/>
              <a:t>A few ways:</a:t>
            </a:r>
          </a:p>
          <a:p>
            <a:pPr lvl="1"/>
            <a:r>
              <a:rPr lang="en-US" dirty="0" smtClean="0"/>
              <a:t>Place public key on web server, boot targets with PXE-boot and pull down key via auto-run script (or create a VM template which already has the key installed)</a:t>
            </a:r>
          </a:p>
          <a:p>
            <a:pPr lvl="1"/>
            <a:r>
              <a:rPr lang="en-US" dirty="0" smtClean="0"/>
              <a:t>Run one-time </a:t>
            </a:r>
            <a:r>
              <a:rPr lang="en-US" dirty="0" err="1" smtClean="0"/>
              <a:t>Ansible</a:t>
            </a:r>
            <a:r>
              <a:rPr lang="en-US" dirty="0" smtClean="0"/>
              <a:t> playbook that asks for target’s credentials and creates new user + requirements for password-less SSH/</a:t>
            </a:r>
            <a:r>
              <a:rPr lang="en-US" dirty="0" err="1" smtClean="0"/>
              <a:t>sudo</a:t>
            </a:r>
            <a:endParaRPr lang="en-US" dirty="0" smtClean="0"/>
          </a:p>
          <a:p>
            <a:pPr lvl="1"/>
            <a:r>
              <a:rPr lang="en-US" dirty="0" smtClean="0"/>
              <a:t>With Docker, you can ADD/COPY the key, or use --build-</a:t>
            </a:r>
            <a:r>
              <a:rPr lang="en-US" dirty="0" err="1" smtClean="0"/>
              <a:t>arg</a:t>
            </a:r>
            <a:r>
              <a:rPr lang="en-US" dirty="0" smtClean="0"/>
              <a:t> key=“$(cat ~/.</a:t>
            </a:r>
            <a:r>
              <a:rPr lang="en-US" dirty="0" err="1" smtClean="0"/>
              <a:t>ssh</a:t>
            </a:r>
            <a:r>
              <a:rPr lang="en-US" dirty="0" smtClean="0"/>
              <a:t>/id_rsa.pub)”</a:t>
            </a:r>
          </a:p>
          <a:p>
            <a:r>
              <a:rPr lang="en-US" dirty="0" smtClean="0"/>
              <a:t>We prefer option 1 (essentially what all cloud providers do)</a:t>
            </a:r>
          </a:p>
          <a:p>
            <a:r>
              <a:rPr lang="en-US" dirty="0"/>
              <a:t>For option 2, see </a:t>
            </a:r>
            <a:r>
              <a:rPr lang="en-US" dirty="0">
                <a:hlinkClick r:id="rId2"/>
              </a:rPr>
              <a:t>https://</a:t>
            </a:r>
            <a:r>
              <a:rPr lang="en-US" dirty="0" smtClean="0">
                <a:hlinkClick r:id="rId2"/>
              </a:rPr>
              <a:t>github.com/jedelman8/server-build-ansible/blob/master/server_one_time_run.yml</a:t>
            </a:r>
            <a:r>
              <a:rPr lang="en-US" dirty="0" smtClean="0"/>
              <a:t> (run playbook with </a:t>
            </a:r>
            <a:r>
              <a:rPr lang="nl-BE" dirty="0"/>
              <a:t>--ask-sudo-pass -</a:t>
            </a:r>
            <a:r>
              <a:rPr lang="nl-BE" dirty="0" smtClean="0"/>
              <a:t>k), see next-slides</a:t>
            </a:r>
            <a:endParaRPr lang="nl-BE" dirty="0"/>
          </a:p>
        </p:txBody>
      </p:sp>
    </p:spTree>
    <p:extLst>
      <p:ext uri="{BB962C8B-B14F-4D97-AF65-F5344CB8AC3E}">
        <p14:creationId xmlns:p14="http://schemas.microsoft.com/office/powerpoint/2010/main" val="75853768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Automatically importing SSH public key in targets</a:t>
            </a:r>
            <a:endParaRPr lang="nl-BE" dirty="0"/>
          </a:p>
        </p:txBody>
      </p:sp>
      <p:sp>
        <p:nvSpPr>
          <p:cNvPr id="3" name="Content Placeholder 2"/>
          <p:cNvSpPr>
            <a:spLocks noGrp="1"/>
          </p:cNvSpPr>
          <p:nvPr>
            <p:ph idx="1"/>
          </p:nvPr>
        </p:nvSpPr>
        <p:spPr>
          <a:xfrm>
            <a:off x="838199" y="1262743"/>
            <a:ext cx="10679723" cy="4914220"/>
          </a:xfrm>
        </p:spPr>
        <p:txBody>
          <a:bodyPr/>
          <a:lstStyle/>
          <a:p>
            <a:r>
              <a:rPr lang="en-US" dirty="0" smtClean="0"/>
              <a:t>Ensure </a:t>
            </a:r>
            <a:r>
              <a:rPr lang="en-US" dirty="0" err="1" smtClean="0"/>
              <a:t>ansible</a:t>
            </a:r>
            <a:r>
              <a:rPr lang="en-US" dirty="0" smtClean="0"/>
              <a:t> version &gt;= 2.0 on server (apt-add-repository -y </a:t>
            </a:r>
            <a:r>
              <a:rPr lang="en-US" dirty="0" err="1" smtClean="0"/>
              <a:t>ppa:ansible</a:t>
            </a:r>
            <a:r>
              <a:rPr lang="en-US" dirty="0" smtClean="0"/>
              <a:t>/</a:t>
            </a:r>
            <a:r>
              <a:rPr lang="en-US" dirty="0" err="1" smtClean="0"/>
              <a:t>ansible</a:t>
            </a:r>
            <a:r>
              <a:rPr lang="en-US" dirty="0"/>
              <a:t>)</a:t>
            </a:r>
            <a:endParaRPr lang="en-US" dirty="0" smtClean="0"/>
          </a:p>
          <a:p>
            <a:r>
              <a:rPr lang="en-US" dirty="0" smtClean="0"/>
              <a:t>Generate RSA </a:t>
            </a:r>
            <a:r>
              <a:rPr lang="en-US" dirty="0" err="1" smtClean="0"/>
              <a:t>ssh</a:t>
            </a:r>
            <a:r>
              <a:rPr lang="en-US" dirty="0" smtClean="0"/>
              <a:t> key as root, put public key on a web-server the target can access</a:t>
            </a:r>
          </a:p>
          <a:p>
            <a:r>
              <a:rPr lang="en-US" dirty="0" smtClean="0"/>
              <a:t>Boot a target VM via PXE, make PXE run script that imports public key in VM</a:t>
            </a:r>
            <a:endParaRPr lang="nl-BE" dirty="0" smtClean="0"/>
          </a:p>
          <a:p>
            <a:r>
              <a:rPr lang="en-US" dirty="0" smtClean="0"/>
              <a:t>Enable VM-user to perform password-less </a:t>
            </a:r>
            <a:r>
              <a:rPr lang="en-US" dirty="0" err="1" smtClean="0"/>
              <a:t>sudo</a:t>
            </a:r>
            <a:endParaRPr lang="en-US" dirty="0" smtClean="0"/>
          </a:p>
          <a:p>
            <a:r>
              <a:rPr lang="en-US" dirty="0" smtClean="0"/>
              <a:t>For example, on PXE server append this to </a:t>
            </a:r>
            <a:r>
              <a:rPr lang="en-US" dirty="0" err="1" smtClean="0"/>
              <a:t>kickstart</a:t>
            </a:r>
            <a:r>
              <a:rPr lang="en-US" dirty="0" smtClean="0"/>
              <a:t> file for Ubuntu:</a:t>
            </a:r>
          </a:p>
          <a:p>
            <a:endParaRPr lang="en-US" dirty="0"/>
          </a:p>
          <a:p>
            <a:endParaRPr lang="en-US" dirty="0" smtClean="0"/>
          </a:p>
          <a:p>
            <a:endParaRPr lang="en-US" dirty="0"/>
          </a:p>
          <a:p>
            <a:r>
              <a:rPr lang="en-US" dirty="0" smtClean="0"/>
              <a:t>Inside ubutu-plain.sh, we do this:</a:t>
            </a:r>
          </a:p>
        </p:txBody>
      </p:sp>
      <p:sp>
        <p:nvSpPr>
          <p:cNvPr id="4" name="Rectangle 3"/>
          <p:cNvSpPr/>
          <p:nvPr/>
        </p:nvSpPr>
        <p:spPr>
          <a:xfrm>
            <a:off x="1181100" y="5345966"/>
            <a:ext cx="9000392" cy="8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nl-BE" sz="1200" dirty="0" smtClean="0">
                <a:latin typeface="Courier New" panose="02070309020205020404" pitchFamily="49" charset="0"/>
                <a:cs typeface="Courier New" panose="02070309020205020404" pitchFamily="49" charset="0"/>
              </a:rPr>
              <a:t>wget http://10.48.58.55/KICKSTARTS/ansible-public-key.pub -O /home/cisco/ansible-public-key.pub</a:t>
            </a:r>
          </a:p>
          <a:p>
            <a:r>
              <a:rPr lang="nl-BE" sz="1200" dirty="0" smtClean="0">
                <a:latin typeface="Courier New" panose="02070309020205020404" pitchFamily="49" charset="0"/>
                <a:cs typeface="Courier New" panose="02070309020205020404" pitchFamily="49" charset="0"/>
              </a:rPr>
              <a:t>mkdir -p /home/cisco/.ssh</a:t>
            </a:r>
          </a:p>
          <a:p>
            <a:r>
              <a:rPr lang="nl-BE" sz="1200" dirty="0" smtClean="0">
                <a:latin typeface="Courier New" panose="02070309020205020404" pitchFamily="49" charset="0"/>
                <a:cs typeface="Courier New" panose="02070309020205020404" pitchFamily="49" charset="0"/>
              </a:rPr>
              <a:t>cat /home/cisco/ansible-public-key.pub &gt;&gt;  /home/cisco/.ssh/authorized_keys</a:t>
            </a:r>
          </a:p>
          <a:p>
            <a:r>
              <a:rPr lang="nl-BE" sz="1200" dirty="0" smtClean="0">
                <a:latin typeface="Courier New" panose="02070309020205020404" pitchFamily="49" charset="0"/>
                <a:cs typeface="Courier New" panose="02070309020205020404" pitchFamily="49" charset="0"/>
              </a:rPr>
              <a:t>echo "cisco ALL=(ALL) NOPASSWD: ALL" &gt;&gt; /etc/sudoers</a:t>
            </a:r>
            <a:endParaRPr lang="nl-BE" sz="1200" dirty="0">
              <a:latin typeface="Courier New" panose="02070309020205020404" pitchFamily="49" charset="0"/>
              <a:cs typeface="Courier New" panose="02070309020205020404" pitchFamily="49" charset="0"/>
            </a:endParaRPr>
          </a:p>
        </p:txBody>
      </p:sp>
      <p:sp>
        <p:nvSpPr>
          <p:cNvPr id="5" name="Rectangle 4"/>
          <p:cNvSpPr/>
          <p:nvPr/>
        </p:nvSpPr>
        <p:spPr>
          <a:xfrm>
            <a:off x="1181100" y="3632089"/>
            <a:ext cx="8883162"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nl-BE" sz="1200" dirty="0" smtClean="0">
                <a:latin typeface="Courier New" panose="02070309020205020404" pitchFamily="49" charset="0"/>
                <a:cs typeface="Courier New" panose="02070309020205020404" pitchFamily="49" charset="0"/>
              </a:rPr>
              <a:t># cpaggen</a:t>
            </a:r>
          </a:p>
          <a:p>
            <a:r>
              <a:rPr lang="nl-BE" sz="1200" dirty="0" smtClean="0">
                <a:latin typeface="Courier New" panose="02070309020205020404" pitchFamily="49" charset="0"/>
                <a:cs typeface="Courier New" panose="02070309020205020404" pitchFamily="49" charset="0"/>
              </a:rPr>
              <a:t>d-i preseed/late_command string in-target mkdir -p /home/cisco/scripts; \</a:t>
            </a:r>
          </a:p>
          <a:p>
            <a:r>
              <a:rPr lang="nl-BE" sz="1200" dirty="0" smtClean="0">
                <a:latin typeface="Courier New" panose="02070309020205020404" pitchFamily="49" charset="0"/>
                <a:cs typeface="Courier New" panose="02070309020205020404" pitchFamily="49" charset="0"/>
              </a:rPr>
              <a:t>                                in-target wget -O /home/cisco/scripts/cpaggen-install.sh \</a:t>
            </a:r>
          </a:p>
          <a:p>
            <a:r>
              <a:rPr lang="nl-BE" sz="1200" dirty="0" smtClean="0">
                <a:latin typeface="Courier New" panose="02070309020205020404" pitchFamily="49" charset="0"/>
                <a:cs typeface="Courier New" panose="02070309020205020404" pitchFamily="49" charset="0"/>
              </a:rPr>
              <a:t>                                "http://10.48.58.55/KICKSTARTS/ubuntu-plain.sh"; \</a:t>
            </a:r>
          </a:p>
          <a:p>
            <a:r>
              <a:rPr lang="nl-BE" sz="1200" dirty="0" smtClean="0">
                <a:latin typeface="Courier New" panose="02070309020205020404" pitchFamily="49" charset="0"/>
                <a:cs typeface="Courier New" panose="02070309020205020404" pitchFamily="49" charset="0"/>
              </a:rPr>
              <a:t>                                in-target chmod +x /home/cisco/scripts/cpaggen-install.sh; \</a:t>
            </a:r>
          </a:p>
          <a:p>
            <a:r>
              <a:rPr lang="nl-BE" sz="1200" dirty="0" smtClean="0">
                <a:latin typeface="Courier New" panose="02070309020205020404" pitchFamily="49" charset="0"/>
                <a:cs typeface="Courier New" panose="02070309020205020404" pitchFamily="49" charset="0"/>
              </a:rPr>
              <a:t>                                in-target /home/cisco/scripts/cpaggen-install.sh</a:t>
            </a:r>
            <a:endParaRPr lang="nl-BE"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809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r>
              <a:rPr lang="en-US" dirty="0" smtClean="0"/>
              <a:t> – high-level architecture</a:t>
            </a:r>
            <a:endParaRPr lang="nl-BE" dirty="0"/>
          </a:p>
        </p:txBody>
      </p:sp>
      <p:sp>
        <p:nvSpPr>
          <p:cNvPr id="5" name="TextBox 4"/>
          <p:cNvSpPr txBox="1"/>
          <p:nvPr/>
        </p:nvSpPr>
        <p:spPr>
          <a:xfrm>
            <a:off x="8322067" y="2072958"/>
            <a:ext cx="3678149" cy="3693319"/>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accent2">
                    <a:lumMod val="75000"/>
                  </a:schemeClr>
                </a:solidFill>
              </a:rPr>
              <a:t>Inventory</a:t>
            </a:r>
            <a:r>
              <a:rPr lang="en-US" dirty="0" smtClean="0"/>
              <a:t>: target systems for automation</a:t>
            </a:r>
          </a:p>
          <a:p>
            <a:pPr marL="285750" indent="-285750">
              <a:buFont typeface="Arial" panose="020B0604020202020204" pitchFamily="34" charset="0"/>
              <a:buChar char="•"/>
            </a:pPr>
            <a:r>
              <a:rPr lang="en-US" dirty="0" smtClean="0">
                <a:solidFill>
                  <a:schemeClr val="accent2">
                    <a:lumMod val="75000"/>
                  </a:schemeClr>
                </a:solidFill>
              </a:rPr>
              <a:t>Playbook</a:t>
            </a:r>
            <a:r>
              <a:rPr lang="en-US" dirty="0" smtClean="0"/>
              <a:t>: a series of plays (automation tasks)</a:t>
            </a:r>
          </a:p>
          <a:p>
            <a:pPr marL="285750" indent="-285750">
              <a:buFont typeface="Arial" panose="020B0604020202020204" pitchFamily="34" charset="0"/>
              <a:buChar char="•"/>
            </a:pPr>
            <a:r>
              <a:rPr lang="en-US" dirty="0" smtClean="0">
                <a:solidFill>
                  <a:schemeClr val="accent2">
                    <a:lumMod val="75000"/>
                  </a:schemeClr>
                </a:solidFill>
              </a:rPr>
              <a:t>Modules</a:t>
            </a:r>
            <a:r>
              <a:rPr lang="en-US" dirty="0" smtClean="0"/>
              <a:t>: accomplish specific tasks in </a:t>
            </a:r>
            <a:r>
              <a:rPr lang="en-US" dirty="0" err="1" smtClean="0"/>
              <a:t>Ansible</a:t>
            </a:r>
            <a:r>
              <a:rPr lang="en-US" dirty="0" smtClean="0"/>
              <a:t> (e.g. install packages, configure ACI, etc.)</a:t>
            </a:r>
          </a:p>
          <a:p>
            <a:pPr marL="285750" indent="-285750">
              <a:buFont typeface="Arial" panose="020B0604020202020204" pitchFamily="34" charset="0"/>
              <a:buChar char="•"/>
            </a:pPr>
            <a:r>
              <a:rPr lang="en-US" dirty="0" err="1" smtClean="0">
                <a:solidFill>
                  <a:schemeClr val="accent2">
                    <a:lumMod val="75000"/>
                  </a:schemeClr>
                </a:solidFill>
              </a:rPr>
              <a:t>Ansible</a:t>
            </a:r>
            <a:r>
              <a:rPr lang="en-US" dirty="0" smtClean="0">
                <a:solidFill>
                  <a:schemeClr val="accent2">
                    <a:lumMod val="75000"/>
                  </a:schemeClr>
                </a:solidFill>
              </a:rPr>
              <a:t> </a:t>
            </a:r>
            <a:r>
              <a:rPr lang="en-US" dirty="0" err="1" smtClean="0">
                <a:solidFill>
                  <a:schemeClr val="accent2">
                    <a:lumMod val="75000"/>
                  </a:schemeClr>
                </a:solidFill>
              </a:rPr>
              <a:t>Config</a:t>
            </a:r>
            <a:r>
              <a:rPr lang="en-US" dirty="0" smtClean="0"/>
              <a:t>: determines how your </a:t>
            </a:r>
            <a:r>
              <a:rPr lang="en-US" dirty="0" err="1" smtClean="0"/>
              <a:t>Ansible</a:t>
            </a:r>
            <a:r>
              <a:rPr lang="en-US" dirty="0" smtClean="0"/>
              <a:t> setup behaves (how many concurrent connections, etc.)</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nl-BE" dirty="0"/>
          </a:p>
        </p:txBody>
      </p:sp>
      <p:sp>
        <p:nvSpPr>
          <p:cNvPr id="3" name="Rounded Rectangle 2"/>
          <p:cNvSpPr/>
          <p:nvPr/>
        </p:nvSpPr>
        <p:spPr>
          <a:xfrm>
            <a:off x="357801" y="1104598"/>
            <a:ext cx="2237724" cy="14596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Inventory</a:t>
            </a:r>
            <a:endParaRPr lang="nl-BE" dirty="0"/>
          </a:p>
        </p:txBody>
      </p:sp>
      <p:sp>
        <p:nvSpPr>
          <p:cNvPr id="6" name="Rounded Rectangle 5"/>
          <p:cNvSpPr/>
          <p:nvPr/>
        </p:nvSpPr>
        <p:spPr>
          <a:xfrm>
            <a:off x="357801" y="3040361"/>
            <a:ext cx="2237724" cy="145963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Playbook</a:t>
            </a:r>
            <a:endParaRPr lang="nl-BE" dirty="0"/>
          </a:p>
        </p:txBody>
      </p:sp>
      <p:sp>
        <p:nvSpPr>
          <p:cNvPr id="7" name="Rounded Rectangle 6"/>
          <p:cNvSpPr/>
          <p:nvPr/>
        </p:nvSpPr>
        <p:spPr>
          <a:xfrm>
            <a:off x="357801" y="4976125"/>
            <a:ext cx="2237724" cy="14596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Modules</a:t>
            </a:r>
            <a:endParaRPr lang="nl-BE" dirty="0"/>
          </a:p>
        </p:txBody>
      </p:sp>
      <p:sp>
        <p:nvSpPr>
          <p:cNvPr id="9" name="Down Arrow 8"/>
          <p:cNvSpPr/>
          <p:nvPr/>
        </p:nvSpPr>
        <p:spPr>
          <a:xfrm>
            <a:off x="1297758" y="2564230"/>
            <a:ext cx="357809" cy="47613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10" name="Down Arrow 9"/>
          <p:cNvSpPr/>
          <p:nvPr/>
        </p:nvSpPr>
        <p:spPr>
          <a:xfrm rot="10800000">
            <a:off x="1297758" y="4499993"/>
            <a:ext cx="357809" cy="47613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11" name="Rounded Rectangle 10"/>
          <p:cNvSpPr/>
          <p:nvPr/>
        </p:nvSpPr>
        <p:spPr>
          <a:xfrm>
            <a:off x="3071595" y="3040361"/>
            <a:ext cx="1506077" cy="1459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Ansible</a:t>
            </a:r>
            <a:r>
              <a:rPr lang="en-US" dirty="0" smtClean="0"/>
              <a:t> </a:t>
            </a:r>
            <a:r>
              <a:rPr lang="en-US" dirty="0" err="1" smtClean="0"/>
              <a:t>Config</a:t>
            </a:r>
            <a:endParaRPr lang="nl-BE" dirty="0"/>
          </a:p>
        </p:txBody>
      </p:sp>
      <p:sp>
        <p:nvSpPr>
          <p:cNvPr id="12" name="Down Arrow 11"/>
          <p:cNvSpPr/>
          <p:nvPr/>
        </p:nvSpPr>
        <p:spPr>
          <a:xfrm rot="16200000">
            <a:off x="2654625" y="3532111"/>
            <a:ext cx="357809" cy="47613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14" name="Rounded Rectangle 13"/>
          <p:cNvSpPr/>
          <p:nvPr/>
        </p:nvSpPr>
        <p:spPr>
          <a:xfrm>
            <a:off x="5088703" y="3040361"/>
            <a:ext cx="1506077" cy="14596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Python</a:t>
            </a:r>
            <a:endParaRPr lang="nl-BE" dirty="0"/>
          </a:p>
        </p:txBody>
      </p:sp>
      <p:sp>
        <p:nvSpPr>
          <p:cNvPr id="15" name="Down Arrow 14"/>
          <p:cNvSpPr/>
          <p:nvPr/>
        </p:nvSpPr>
        <p:spPr>
          <a:xfrm rot="16200000">
            <a:off x="4654283" y="3532111"/>
            <a:ext cx="357809" cy="47613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pic>
        <p:nvPicPr>
          <p:cNvPr id="16" name="Picture 15" descr="File:&lt;strong&gt;Computer&lt;/strong&gt; n screen.svg - Wikipedi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283" y="1104598"/>
            <a:ext cx="629877" cy="650511"/>
          </a:xfrm>
          <a:prstGeom prst="rect">
            <a:avLst/>
          </a:prstGeom>
        </p:spPr>
      </p:pic>
      <p:pic>
        <p:nvPicPr>
          <p:cNvPr id="17" name="Picture 16" descr="File:&lt;strong&gt;Computer&lt;/strong&gt; n screen.svg - Wikipedi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282" y="1755109"/>
            <a:ext cx="629877" cy="650511"/>
          </a:xfrm>
          <a:prstGeom prst="rect">
            <a:avLst/>
          </a:prstGeom>
        </p:spPr>
      </p:pic>
      <p:pic>
        <p:nvPicPr>
          <p:cNvPr id="18" name="Picture 17" descr="File:&lt;strong&gt;Computer&lt;/strong&gt; n screen.svg - Wikipedi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281" y="2405620"/>
            <a:ext cx="629877" cy="650511"/>
          </a:xfrm>
          <a:prstGeom prst="rect">
            <a:avLst/>
          </a:prstGeom>
        </p:spPr>
      </p:pic>
      <p:pic>
        <p:nvPicPr>
          <p:cNvPr id="19" name="Picture 18" descr="File:&lt;strong&gt;Computer&lt;/strong&gt; n screen.svg - Wikipedi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280" y="3056131"/>
            <a:ext cx="629877" cy="650511"/>
          </a:xfrm>
          <a:prstGeom prst="rect">
            <a:avLst/>
          </a:prstGeom>
        </p:spPr>
      </p:pic>
      <p:pic>
        <p:nvPicPr>
          <p:cNvPr id="20" name="Picture 19" descr="File:&lt;strong&gt;Computer&lt;/strong&gt; n screen.svg - Wikipedi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279" y="3706642"/>
            <a:ext cx="629877" cy="650511"/>
          </a:xfrm>
          <a:prstGeom prst="rect">
            <a:avLst/>
          </a:prstGeom>
        </p:spPr>
      </p:pic>
      <p:pic>
        <p:nvPicPr>
          <p:cNvPr id="21" name="Picture 20" descr="File:&lt;strong&gt;Computer&lt;/strong&gt; n screen.svg - Wikipedi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278" y="4357153"/>
            <a:ext cx="629877" cy="650511"/>
          </a:xfrm>
          <a:prstGeom prst="rect">
            <a:avLst/>
          </a:prstGeom>
        </p:spPr>
      </p:pic>
      <p:pic>
        <p:nvPicPr>
          <p:cNvPr id="22" name="Picture 21" descr="File:&lt;strong&gt;Computer&lt;/strong&gt; n screen.svg - Wikipedi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277" y="5007664"/>
            <a:ext cx="629877" cy="650511"/>
          </a:xfrm>
          <a:prstGeom prst="rect">
            <a:avLst/>
          </a:prstGeom>
        </p:spPr>
      </p:pic>
      <p:pic>
        <p:nvPicPr>
          <p:cNvPr id="23" name="Picture 22" descr="File:&lt;strong&gt;Computer&lt;/strong&gt; n screen.svg - Wikipedia"/>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276" y="5658175"/>
            <a:ext cx="629877" cy="650511"/>
          </a:xfrm>
          <a:prstGeom prst="rect">
            <a:avLst/>
          </a:prstGeom>
        </p:spPr>
      </p:pic>
      <p:sp>
        <p:nvSpPr>
          <p:cNvPr id="24" name="Down Arrow 23"/>
          <p:cNvSpPr/>
          <p:nvPr/>
        </p:nvSpPr>
        <p:spPr>
          <a:xfrm rot="16200000">
            <a:off x="6653941" y="3527190"/>
            <a:ext cx="357809" cy="47613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sz="1600" dirty="0"/>
          </a:p>
        </p:txBody>
      </p:sp>
      <p:sp>
        <p:nvSpPr>
          <p:cNvPr id="25" name="TextBox 24"/>
          <p:cNvSpPr txBox="1"/>
          <p:nvPr/>
        </p:nvSpPr>
        <p:spPr>
          <a:xfrm>
            <a:off x="6551218" y="3597710"/>
            <a:ext cx="650391" cy="338554"/>
          </a:xfrm>
          <a:prstGeom prst="rect">
            <a:avLst/>
          </a:prstGeom>
          <a:noFill/>
        </p:spPr>
        <p:txBody>
          <a:bodyPr wrap="square" rtlCol="0">
            <a:spAutoFit/>
          </a:bodyPr>
          <a:lstStyle/>
          <a:p>
            <a:r>
              <a:rPr lang="en-US" sz="1600" dirty="0" smtClean="0"/>
              <a:t>SSH</a:t>
            </a:r>
            <a:endParaRPr lang="nl-BE" sz="1600" dirty="0"/>
          </a:p>
        </p:txBody>
      </p:sp>
      <p:sp>
        <p:nvSpPr>
          <p:cNvPr id="26" name="TextBox 25"/>
          <p:cNvSpPr txBox="1"/>
          <p:nvPr/>
        </p:nvSpPr>
        <p:spPr>
          <a:xfrm>
            <a:off x="7130651" y="594677"/>
            <a:ext cx="885125" cy="369332"/>
          </a:xfrm>
          <a:prstGeom prst="rect">
            <a:avLst/>
          </a:prstGeom>
          <a:noFill/>
        </p:spPr>
        <p:txBody>
          <a:bodyPr wrap="square" rtlCol="0">
            <a:spAutoFit/>
          </a:bodyPr>
          <a:lstStyle/>
          <a:p>
            <a:r>
              <a:rPr lang="en-US" dirty="0" smtClean="0"/>
              <a:t>Targets</a:t>
            </a:r>
            <a:endParaRPr lang="nl-BE" dirty="0"/>
          </a:p>
        </p:txBody>
      </p:sp>
    </p:spTree>
    <p:extLst>
      <p:ext uri="{BB962C8B-B14F-4D97-AF65-F5344CB8AC3E}">
        <p14:creationId xmlns:p14="http://schemas.microsoft.com/office/powerpoint/2010/main" val="1104830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SSH key into targets using </a:t>
            </a:r>
            <a:r>
              <a:rPr lang="en-US" dirty="0" err="1" smtClean="0"/>
              <a:t>Ansible</a:t>
            </a:r>
            <a:r>
              <a:rPr lang="en-US" dirty="0" smtClean="0"/>
              <a:t> itself</a:t>
            </a:r>
            <a:endParaRPr lang="nl-BE" dirty="0"/>
          </a:p>
        </p:txBody>
      </p:sp>
      <p:pic>
        <p:nvPicPr>
          <p:cNvPr id="4" name="Content Placeholder 3"/>
          <p:cNvPicPr>
            <a:picLocks noGrp="1" noChangeAspect="1"/>
          </p:cNvPicPr>
          <p:nvPr>
            <p:ph idx="1"/>
          </p:nvPr>
        </p:nvPicPr>
        <p:blipFill>
          <a:blip r:embed="rId2"/>
          <a:stretch>
            <a:fillRect/>
          </a:stretch>
        </p:blipFill>
        <p:spPr>
          <a:xfrm>
            <a:off x="838200" y="1244479"/>
            <a:ext cx="5203464" cy="4914900"/>
          </a:xfrm>
          <a:prstGeom prst="rect">
            <a:avLst/>
          </a:prstGeom>
          <a:ln>
            <a:solidFill>
              <a:srgbClr val="002060"/>
            </a:solidFill>
          </a:ln>
        </p:spPr>
      </p:pic>
    </p:spTree>
    <p:extLst>
      <p:ext uri="{BB962C8B-B14F-4D97-AF65-F5344CB8AC3E}">
        <p14:creationId xmlns:p14="http://schemas.microsoft.com/office/powerpoint/2010/main" val="30822197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the server’s public key in Docker images</a:t>
            </a:r>
            <a:endParaRPr lang="nl-BE" dirty="0"/>
          </a:p>
        </p:txBody>
      </p:sp>
      <p:sp>
        <p:nvSpPr>
          <p:cNvPr id="5" name="Rectangle 1"/>
          <p:cNvSpPr>
            <a:spLocks noChangeArrowheads="1"/>
          </p:cNvSpPr>
          <p:nvPr/>
        </p:nvSpPr>
        <p:spPr bwMode="auto">
          <a:xfrm>
            <a:off x="838200" y="2394737"/>
            <a:ext cx="9672520" cy="21544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400" b="0" i="0" u="none" strike="noStrike" cap="none" normalizeH="0" baseline="0" dirty="0" smtClean="0">
                <a:ln>
                  <a:noFill/>
                </a:ln>
                <a:solidFill>
                  <a:srgbClr val="242729"/>
                </a:solidFill>
                <a:effectLst/>
                <a:latin typeface="Consolas" panose="020B0609020204030204" pitchFamily="49" charset="0"/>
              </a:rPr>
              <a:t>docker build -t example --build-arg --build-arg ssh_pub_key="$(cat ~/.ssh/id_rsa.pub)" --squash .</a:t>
            </a:r>
            <a:r>
              <a:rPr kumimoji="0" lang="nl-BE" altLang="nl-BE" sz="1200" b="0" i="0" u="none" strike="noStrike" cap="none" normalizeH="0" baseline="0" dirty="0" smtClean="0">
                <a:ln>
                  <a:noFill/>
                </a:ln>
                <a:solidFill>
                  <a:schemeClr val="tx1"/>
                </a:solidFill>
                <a:effectLst/>
              </a:rPr>
              <a:t> </a:t>
            </a:r>
            <a:endParaRPr kumimoji="0" lang="nl-BE" altLang="nl-BE" sz="3600" b="0" i="0" u="none" strike="noStrike" cap="none" normalizeH="0" baseline="0" dirty="0" smtClean="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838200" y="2754743"/>
            <a:ext cx="5863785" cy="129266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400" b="0" i="0" u="none" strike="noStrike" cap="none" normalizeH="0" baseline="0" dirty="0" smtClean="0">
                <a:ln>
                  <a:noFill/>
                </a:ln>
                <a:solidFill>
                  <a:srgbClr val="242729"/>
                </a:solidFill>
                <a:effectLst/>
                <a:latin typeface="Consolas" panose="020B0609020204030204" pitchFamily="49" charset="0"/>
              </a:rPr>
              <a:t>FROM &lt;your_base_image&gt;</a:t>
            </a:r>
          </a:p>
          <a:p>
            <a:pPr marL="0" marR="0" lvl="0" indent="0" algn="l" defTabSz="914400" rtl="0" eaLnBrk="0" fontAlgn="base" latinLnBrk="0" hangingPunct="0">
              <a:lnSpc>
                <a:spcPct val="100000"/>
              </a:lnSpc>
              <a:spcBef>
                <a:spcPct val="0"/>
              </a:spcBef>
              <a:spcAft>
                <a:spcPct val="0"/>
              </a:spcAft>
              <a:buClrTx/>
              <a:buSzTx/>
              <a:buFontTx/>
              <a:buNone/>
              <a:tabLst/>
            </a:pPr>
            <a:endParaRPr lang="nl-BE" altLang="nl-BE" sz="1400" dirty="0">
              <a:solidFill>
                <a:srgbClr val="242729"/>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400" b="0" i="0" u="none" strike="noStrike" cap="none" normalizeH="0" baseline="0" dirty="0" smtClean="0">
                <a:ln>
                  <a:noFill/>
                </a:ln>
                <a:solidFill>
                  <a:srgbClr val="242729"/>
                </a:solidFill>
                <a:effectLst/>
                <a:latin typeface="Consolas" panose="020B0609020204030204" pitchFamily="49" charset="0"/>
              </a:rPr>
              <a:t>ARG ssh_pub_key </a:t>
            </a:r>
          </a:p>
          <a:p>
            <a:pPr marL="0" marR="0" lvl="0" indent="0" algn="l" defTabSz="914400" rtl="0" eaLnBrk="0" fontAlgn="base" latinLnBrk="0" hangingPunct="0">
              <a:lnSpc>
                <a:spcPct val="100000"/>
              </a:lnSpc>
              <a:spcBef>
                <a:spcPct val="0"/>
              </a:spcBef>
              <a:spcAft>
                <a:spcPct val="0"/>
              </a:spcAft>
              <a:buClrTx/>
              <a:buSzTx/>
              <a:buFontTx/>
              <a:buNone/>
              <a:tabLst/>
            </a:pPr>
            <a:r>
              <a:rPr kumimoji="0" lang="nl-BE" altLang="nl-BE" sz="1400" b="0" i="0" u="none" strike="noStrike" cap="none" normalizeH="0" baseline="0" dirty="0" smtClean="0">
                <a:ln>
                  <a:noFill/>
                </a:ln>
                <a:solidFill>
                  <a:srgbClr val="242729"/>
                </a:solidFill>
                <a:effectLst/>
                <a:latin typeface="Consolas" panose="020B0609020204030204" pitchFamily="49" charset="0"/>
              </a:rPr>
              <a:t>RUN apt-get update &amp;&amp; apt-get install -y git openssh-server</a:t>
            </a:r>
          </a:p>
          <a:p>
            <a:pPr marL="0" marR="0" lvl="0" indent="0" algn="l" defTabSz="914400" rtl="0" eaLnBrk="0" fontAlgn="base" latinLnBrk="0" hangingPunct="0">
              <a:lnSpc>
                <a:spcPct val="100000"/>
              </a:lnSpc>
              <a:spcBef>
                <a:spcPct val="0"/>
              </a:spcBef>
              <a:spcAft>
                <a:spcPct val="0"/>
              </a:spcAft>
              <a:buClrTx/>
              <a:buSzTx/>
              <a:buFontTx/>
              <a:buNone/>
              <a:tabLst/>
            </a:pPr>
            <a:endParaRPr lang="nl-BE" altLang="nl-BE" sz="1400" dirty="0">
              <a:solidFill>
                <a:srgbClr val="242729"/>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nl-BE" altLang="nl-BE" sz="1400" dirty="0">
                <a:solidFill>
                  <a:srgbClr val="242729"/>
                </a:solidFill>
                <a:latin typeface="Consolas" panose="020B0609020204030204" pitchFamily="49" charset="0"/>
              </a:rPr>
              <a:t>e</a:t>
            </a:r>
            <a:r>
              <a:rPr kumimoji="0" lang="nl-BE" altLang="nl-BE" sz="1400" b="0" i="0" u="none" strike="noStrike" cap="none" normalizeH="0" baseline="0" dirty="0" smtClean="0">
                <a:ln>
                  <a:noFill/>
                </a:ln>
                <a:solidFill>
                  <a:srgbClr val="242729"/>
                </a:solidFill>
                <a:effectLst/>
                <a:latin typeface="Consolas" panose="020B0609020204030204" pitchFamily="49" charset="0"/>
              </a:rPr>
              <a:t>tc.</a:t>
            </a:r>
            <a:endParaRPr kumimoji="0" lang="nl-BE" altLang="nl-BE" sz="3600" b="0" i="0" u="none" strike="noStrike" cap="none" normalizeH="0" baseline="0" dirty="0" smtClean="0">
              <a:ln>
                <a:noFill/>
              </a:ln>
              <a:solidFill>
                <a:schemeClr val="tx1"/>
              </a:solidFill>
              <a:effectLst/>
              <a:latin typeface="Arial" panose="020B0604020202020204" pitchFamily="34" charset="0"/>
            </a:endParaRPr>
          </a:p>
        </p:txBody>
      </p:sp>
      <p:sp>
        <p:nvSpPr>
          <p:cNvPr id="7" name="TextBox 6"/>
          <p:cNvSpPr txBox="1"/>
          <p:nvPr/>
        </p:nvSpPr>
        <p:spPr>
          <a:xfrm>
            <a:off x="756138" y="1292469"/>
            <a:ext cx="975458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This is just one option: you can pass the key at image build time using build-arg. Using --squash merges the layers and removes the key from the history. Not uber-safe, but works well in labs:  </a:t>
            </a:r>
            <a:endParaRPr lang="nl-BE" dirty="0"/>
          </a:p>
        </p:txBody>
      </p:sp>
      <p:sp>
        <p:nvSpPr>
          <p:cNvPr id="3" name="TextBox 2"/>
          <p:cNvSpPr txBox="1"/>
          <p:nvPr/>
        </p:nvSpPr>
        <p:spPr>
          <a:xfrm>
            <a:off x="1136823" y="4547285"/>
            <a:ext cx="6499653"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dirty="0" smtClean="0">
                <a:solidFill>
                  <a:schemeClr val="tx1"/>
                </a:solidFill>
              </a:rPr>
              <a:t>You can do something similar with Vagrant using the :shell directive.</a:t>
            </a:r>
            <a:endParaRPr lang="nl-BE" dirty="0">
              <a:solidFill>
                <a:schemeClr val="tx1"/>
              </a:solidFill>
            </a:endParaRPr>
          </a:p>
        </p:txBody>
      </p:sp>
    </p:spTree>
    <p:extLst>
      <p:ext uri="{BB962C8B-B14F-4D97-AF65-F5344CB8AC3E}">
        <p14:creationId xmlns:p14="http://schemas.microsoft.com/office/powerpoint/2010/main" val="6912977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can’t be bothered!</a:t>
            </a:r>
            <a:endParaRPr lang="nl-BE" dirty="0"/>
          </a:p>
        </p:txBody>
      </p:sp>
      <p:sp>
        <p:nvSpPr>
          <p:cNvPr id="3" name="Content Placeholder 2"/>
          <p:cNvSpPr>
            <a:spLocks noGrp="1"/>
          </p:cNvSpPr>
          <p:nvPr>
            <p:ph idx="1"/>
          </p:nvPr>
        </p:nvSpPr>
        <p:spPr/>
        <p:txBody>
          <a:bodyPr/>
          <a:lstStyle/>
          <a:p>
            <a:r>
              <a:rPr lang="en-US" dirty="0" err="1" smtClean="0"/>
              <a:t>Ansible</a:t>
            </a:r>
            <a:r>
              <a:rPr lang="en-US" dirty="0" smtClean="0"/>
              <a:t> will work without all that, as we saw before</a:t>
            </a:r>
          </a:p>
          <a:p>
            <a:r>
              <a:rPr lang="en-US" dirty="0" smtClean="0"/>
              <a:t>If you don’t mind specifying </a:t>
            </a:r>
            <a:r>
              <a:rPr lang="en-US" dirty="0" err="1" smtClean="0"/>
              <a:t>ansible_user</a:t>
            </a:r>
            <a:r>
              <a:rPr lang="en-US" dirty="0" smtClean="0"/>
              <a:t> and </a:t>
            </a:r>
            <a:r>
              <a:rPr lang="en-US" dirty="0" err="1" smtClean="0"/>
              <a:t>ansible_ssh_pass</a:t>
            </a:r>
            <a:r>
              <a:rPr lang="en-US" dirty="0" smtClean="0"/>
              <a:t> for your hosts, that’s fine</a:t>
            </a:r>
          </a:p>
          <a:p>
            <a:r>
              <a:rPr lang="en-US" dirty="0" smtClean="0"/>
              <a:t>You won’t want to store credentials in the clear in your inventory files though</a:t>
            </a:r>
          </a:p>
          <a:p>
            <a:r>
              <a:rPr lang="en-US" dirty="0" err="1" smtClean="0"/>
              <a:t>Ansible</a:t>
            </a:r>
            <a:r>
              <a:rPr lang="en-US" dirty="0" smtClean="0"/>
              <a:t> provides a mechanism called the </a:t>
            </a:r>
            <a:r>
              <a:rPr lang="en-US" dirty="0" err="1" smtClean="0"/>
              <a:t>Ansible</a:t>
            </a:r>
            <a:r>
              <a:rPr lang="en-US" dirty="0" smtClean="0"/>
              <a:t> Vault to securely store credentials</a:t>
            </a:r>
          </a:p>
          <a:p>
            <a:pPr lvl="1"/>
            <a:r>
              <a:rPr lang="en-US" dirty="0" smtClean="0"/>
              <a:t>This is beyond the scope of this deck, but at least you know it exists</a:t>
            </a:r>
            <a:endParaRPr lang="nl-BE" dirty="0"/>
          </a:p>
        </p:txBody>
      </p:sp>
    </p:spTree>
    <p:extLst>
      <p:ext uri="{BB962C8B-B14F-4D97-AF65-F5344CB8AC3E}">
        <p14:creationId xmlns:p14="http://schemas.microsoft.com/office/powerpoint/2010/main" val="40451079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Playbooks</a:t>
            </a:r>
            <a:endParaRPr lang="nl-BE" dirty="0"/>
          </a:p>
        </p:txBody>
      </p:sp>
      <p:sp>
        <p:nvSpPr>
          <p:cNvPr id="5" name="Text Placeholder 4"/>
          <p:cNvSpPr>
            <a:spLocks noGrp="1"/>
          </p:cNvSpPr>
          <p:nvPr>
            <p:ph type="body" idx="1"/>
          </p:nvPr>
        </p:nvSpPr>
        <p:spPr/>
        <p:txBody>
          <a:bodyPr/>
          <a:lstStyle/>
          <a:p>
            <a:endParaRPr lang="nl-BE"/>
          </a:p>
        </p:txBody>
      </p:sp>
    </p:spTree>
    <p:extLst>
      <p:ext uri="{BB962C8B-B14F-4D97-AF65-F5344CB8AC3E}">
        <p14:creationId xmlns:p14="http://schemas.microsoft.com/office/powerpoint/2010/main" val="42818205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are playbooks for?</a:t>
            </a:r>
            <a:endParaRPr lang="nl-BE" dirty="0"/>
          </a:p>
        </p:txBody>
      </p:sp>
      <p:sp>
        <p:nvSpPr>
          <p:cNvPr id="5" name="Content Placeholder 4"/>
          <p:cNvSpPr>
            <a:spLocks noGrp="1"/>
          </p:cNvSpPr>
          <p:nvPr>
            <p:ph idx="1"/>
          </p:nvPr>
        </p:nvSpPr>
        <p:spPr/>
        <p:txBody>
          <a:bodyPr/>
          <a:lstStyle/>
          <a:p>
            <a:r>
              <a:rPr lang="en-US" dirty="0" smtClean="0"/>
              <a:t>So far, we ran a few ad-hoc commands</a:t>
            </a:r>
            <a:endParaRPr lang="nl-BE" dirty="0" smtClean="0"/>
          </a:p>
          <a:p>
            <a:pPr lvl="1"/>
            <a:r>
              <a:rPr lang="en-US" dirty="0" smtClean="0"/>
              <a:t>Those are convenient for running single commands across inventory items</a:t>
            </a:r>
          </a:p>
          <a:p>
            <a:r>
              <a:rPr lang="en-US" dirty="0" smtClean="0"/>
              <a:t>What if you want to perform multiple operations on a remote system?</a:t>
            </a:r>
          </a:p>
          <a:p>
            <a:r>
              <a:rPr lang="en-US" dirty="0" smtClean="0"/>
              <a:t>What if you’d like to automate multiple remote systems?</a:t>
            </a:r>
          </a:p>
          <a:p>
            <a:r>
              <a:rPr lang="en-US" dirty="0" smtClean="0"/>
              <a:t>What if you’d like this process to be repeatable? </a:t>
            </a:r>
          </a:p>
          <a:p>
            <a:r>
              <a:rPr lang="en-US" dirty="0" smtClean="0"/>
              <a:t>What if you’d like to share your work with others?</a:t>
            </a:r>
          </a:p>
          <a:p>
            <a:r>
              <a:rPr lang="en-US" dirty="0" smtClean="0"/>
              <a:t>That’s what playbooks are for</a:t>
            </a:r>
          </a:p>
          <a:p>
            <a:pPr lvl="1"/>
            <a:r>
              <a:rPr lang="en-US" dirty="0" smtClean="0"/>
              <a:t>They contain sequence of instructions (plays) that apply to inventory items</a:t>
            </a:r>
          </a:p>
          <a:p>
            <a:endParaRPr lang="en-US" dirty="0" smtClean="0"/>
          </a:p>
        </p:txBody>
      </p:sp>
    </p:spTree>
    <p:extLst>
      <p:ext uri="{BB962C8B-B14F-4D97-AF65-F5344CB8AC3E}">
        <p14:creationId xmlns:p14="http://schemas.microsoft.com/office/powerpoint/2010/main" val="2015280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Playbooks are written in YAML. A bit of syntax first.</a:t>
            </a:r>
            <a:endParaRPr lang="nl-BE" dirty="0"/>
          </a:p>
        </p:txBody>
      </p:sp>
      <p:sp>
        <p:nvSpPr>
          <p:cNvPr id="6" name="Content Placeholder 5"/>
          <p:cNvSpPr>
            <a:spLocks noGrp="1"/>
          </p:cNvSpPr>
          <p:nvPr>
            <p:ph idx="1"/>
          </p:nvPr>
        </p:nvSpPr>
        <p:spPr/>
        <p:txBody>
          <a:bodyPr/>
          <a:lstStyle/>
          <a:p>
            <a:r>
              <a:rPr lang="en-US" dirty="0" smtClean="0"/>
              <a:t>Before we start, here’s a tiny bit of YAML syntax you need to know</a:t>
            </a:r>
            <a:endParaRPr lang="nl-BE" dirty="0"/>
          </a:p>
        </p:txBody>
      </p:sp>
      <p:sp>
        <p:nvSpPr>
          <p:cNvPr id="7" name="TextBox 6"/>
          <p:cNvSpPr txBox="1"/>
          <p:nvPr/>
        </p:nvSpPr>
        <p:spPr>
          <a:xfrm>
            <a:off x="584200" y="3005121"/>
            <a:ext cx="11002179" cy="2862322"/>
          </a:xfrm>
          <a:prstGeom prst="rect">
            <a:avLst/>
          </a:prstGeom>
          <a:solidFill>
            <a:srgbClr val="FFFFFF">
              <a:lumMod val="95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latin typeface="Courier" charset="0"/>
                <a:ea typeface="Courier" charset="0"/>
                <a:cs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B050"/>
                </a:solidFill>
                <a:effectLst/>
                <a:uLnTx/>
                <a:uFillTx/>
                <a:latin typeface="Courier" charset="0"/>
                <a:ea typeface="Courier" charset="0"/>
                <a:cs typeface="Courier" charset="0"/>
              </a:rPr>
              <a:t>- </a:t>
            </a:r>
            <a:r>
              <a:rPr kumimoji="0" lang="en-US" sz="1800" b="0" i="0" u="none" strike="noStrike" kern="0" cap="none" spc="0" normalizeH="0" baseline="0" noProof="0" dirty="0" smtClean="0">
                <a:ln>
                  <a:noFill/>
                </a:ln>
                <a:solidFill>
                  <a:srgbClr val="39393B"/>
                </a:solidFill>
                <a:effectLst/>
                <a:uLnTx/>
                <a:uFillTx/>
                <a:latin typeface="Courier" charset="0"/>
                <a:ea typeface="Courier" charset="0"/>
                <a:cs typeface="Courier" charset="0"/>
              </a:rPr>
              <a:t>name: </a:t>
            </a:r>
            <a:r>
              <a:rPr kumimoji="0" lang="en-US" sz="1800" b="0" i="0" u="none" strike="noStrike" kern="0" cap="none" spc="0" normalizeH="0" baseline="0" noProof="0" dirty="0" err="1" smtClean="0">
                <a:ln>
                  <a:noFill/>
                </a:ln>
                <a:solidFill>
                  <a:srgbClr val="39393B"/>
                </a:solidFill>
                <a:effectLst/>
                <a:uLnTx/>
                <a:uFillTx/>
                <a:latin typeface="Courier" charset="0"/>
                <a:ea typeface="Courier" charset="0"/>
                <a:cs typeface="Courier" charset="0"/>
              </a:rPr>
              <a:t>webfrontend</a:t>
            </a:r>
            <a:endParaRPr kumimoji="0" lang="en-US" sz="1800" b="0" i="0" u="none" strike="noStrike" kern="0" cap="none" spc="0" normalizeH="0" baseline="0" noProof="0" dirty="0" smtClean="0">
              <a:ln>
                <a:noFill/>
              </a:ln>
              <a:solidFill>
                <a:srgbClr val="39393B"/>
              </a:solidFill>
              <a:effectLst/>
              <a:uLnTx/>
              <a:uFillTx/>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39393B"/>
                </a:solidFill>
                <a:effectLst/>
                <a:uLnTx/>
                <a:uFillTx/>
                <a:latin typeface="Courier" charset="0"/>
                <a:ea typeface="Courier" charset="0"/>
                <a:cs typeface="Courier" charset="0"/>
              </a:rPr>
              <a:t>  hosts: web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39393B"/>
                </a:solidFill>
                <a:effectLst/>
                <a:uLnTx/>
                <a:uFillTx/>
                <a:latin typeface="Courier" charset="0"/>
                <a:ea typeface="Courier" charset="0"/>
                <a:cs typeface="Courier" charset="0"/>
              </a:rPr>
              <a:t>  tasks: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39393B"/>
                </a:solidFill>
                <a:effectLst/>
                <a:uLnTx/>
                <a:uFillTx/>
                <a:latin typeface="Courier" charset="0"/>
                <a:ea typeface="Courier" charset="0"/>
                <a:cs typeface="Courier"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39393B"/>
                </a:solidFill>
                <a:effectLst/>
                <a:uLnTx/>
                <a:uFillTx/>
                <a:latin typeface="Courier" charset="0"/>
                <a:ea typeface="Courier" charset="0"/>
                <a:cs typeface="Courier" charset="0"/>
              </a:rPr>
              <a:t>  - name: install </a:t>
            </a:r>
            <a:r>
              <a:rPr kumimoji="0" lang="en-US" sz="1800" b="0" i="0" u="none" strike="noStrike" kern="0" cap="none" spc="0" normalizeH="0" baseline="0" noProof="0" dirty="0" err="1" smtClean="0">
                <a:ln>
                  <a:noFill/>
                </a:ln>
                <a:solidFill>
                  <a:srgbClr val="39393B"/>
                </a:solidFill>
                <a:effectLst/>
                <a:uLnTx/>
                <a:uFillTx/>
                <a:latin typeface="Courier" charset="0"/>
                <a:ea typeface="Courier" charset="0"/>
                <a:cs typeface="Courier" charset="0"/>
              </a:rPr>
              <a:t>nginx</a:t>
            </a:r>
            <a:endParaRPr kumimoji="0" lang="en-US" sz="1800" b="0" i="0" u="none" strike="noStrike" kern="0" cap="none" spc="0" normalizeH="0" baseline="0" noProof="0" dirty="0" smtClean="0">
              <a:ln>
                <a:noFill/>
              </a:ln>
              <a:solidFill>
                <a:srgbClr val="39393B"/>
              </a:solidFill>
              <a:effectLst/>
              <a:uLnTx/>
              <a:uFillTx/>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39393B"/>
                </a:solidFill>
                <a:effectLst/>
                <a:uLnTx/>
                <a:uFillTx/>
                <a:latin typeface="Courier" charset="0"/>
                <a:ea typeface="Courier" charset="0"/>
                <a:cs typeface="Courier" charset="0"/>
              </a:rPr>
              <a:t>    yum: name=</a:t>
            </a:r>
            <a:r>
              <a:rPr kumimoji="0" lang="en-US" sz="1800" b="0" i="0" u="none" strike="noStrike" kern="0" cap="none" spc="0" normalizeH="0" baseline="0" noProof="0" dirty="0" err="1" smtClean="0">
                <a:ln>
                  <a:noFill/>
                </a:ln>
                <a:solidFill>
                  <a:srgbClr val="39393B"/>
                </a:solidFill>
                <a:effectLst/>
                <a:uLnTx/>
                <a:uFillTx/>
                <a:latin typeface="Courier" charset="0"/>
                <a:ea typeface="Courier" charset="0"/>
                <a:cs typeface="Courier" charset="0"/>
              </a:rPr>
              <a:t>nginx</a:t>
            </a:r>
            <a:r>
              <a:rPr kumimoji="0" lang="en-US" sz="1800" b="0" i="0" u="none" strike="noStrike" kern="0" cap="none" spc="0" normalizeH="0" baseline="0" noProof="0" dirty="0" smtClean="0">
                <a:ln>
                  <a:noFill/>
                </a:ln>
                <a:solidFill>
                  <a:srgbClr val="39393B"/>
                </a:solidFill>
                <a:effectLst/>
                <a:uLnTx/>
                <a:uFillTx/>
                <a:latin typeface="Courier" charset="0"/>
                <a:ea typeface="Courier" charset="0"/>
                <a:cs typeface="Courier" charset="0"/>
              </a:rPr>
              <a:t> state=present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39393B"/>
              </a:solidFill>
              <a:effectLst/>
              <a:uLnTx/>
              <a:uFillTx/>
              <a:latin typeface="Courier" charset="0"/>
              <a:ea typeface="Courier" charset="0"/>
              <a:cs typeface="Courier"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39393B"/>
                </a:solidFill>
                <a:effectLst/>
                <a:uLnTx/>
                <a:uFillTx/>
                <a:latin typeface="Courier" charset="0"/>
                <a:ea typeface="Courier" charset="0"/>
                <a:cs typeface="Courier" charset="0"/>
              </a:rPr>
              <a:t>  - name: ensure </a:t>
            </a:r>
            <a:r>
              <a:rPr kumimoji="0" lang="en-US" sz="1800" b="0" i="0" u="none" strike="noStrike" kern="0" cap="none" spc="0" normalizeH="0" baseline="0" noProof="0" dirty="0" err="1" smtClean="0">
                <a:ln>
                  <a:noFill/>
                </a:ln>
                <a:solidFill>
                  <a:srgbClr val="39393B"/>
                </a:solidFill>
                <a:effectLst/>
                <a:uLnTx/>
                <a:uFillTx/>
                <a:latin typeface="Courier" charset="0"/>
                <a:ea typeface="Courier" charset="0"/>
                <a:cs typeface="Courier" charset="0"/>
              </a:rPr>
              <a:t>nginx</a:t>
            </a:r>
            <a:r>
              <a:rPr kumimoji="0" lang="en-US" sz="1800" b="0" i="0" u="none" strike="noStrike" kern="0" cap="none" spc="0" normalizeH="0" baseline="0" noProof="0" dirty="0" smtClean="0">
                <a:ln>
                  <a:noFill/>
                </a:ln>
                <a:solidFill>
                  <a:srgbClr val="39393B"/>
                </a:solidFill>
                <a:effectLst/>
                <a:uLnTx/>
                <a:uFillTx/>
                <a:latin typeface="Courier" charset="0"/>
                <a:ea typeface="Courier" charset="0"/>
                <a:cs typeface="Courier" charset="0"/>
              </a:rPr>
              <a:t> is running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39393B"/>
                </a:solidFill>
                <a:effectLst/>
                <a:uLnTx/>
                <a:uFillTx/>
                <a:latin typeface="Courier" charset="0"/>
                <a:ea typeface="Courier" charset="0"/>
                <a:cs typeface="Courier" charset="0"/>
              </a:rPr>
              <a:t>    service: name=</a:t>
            </a:r>
            <a:r>
              <a:rPr kumimoji="0" lang="en-US" sz="1800" b="0" i="0" u="none" strike="noStrike" kern="0" cap="none" spc="0" normalizeH="0" baseline="0" noProof="0" dirty="0" err="1" smtClean="0">
                <a:ln>
                  <a:noFill/>
                </a:ln>
                <a:solidFill>
                  <a:srgbClr val="39393B"/>
                </a:solidFill>
                <a:effectLst/>
                <a:uLnTx/>
                <a:uFillTx/>
                <a:latin typeface="Courier" charset="0"/>
                <a:ea typeface="Courier" charset="0"/>
                <a:cs typeface="Courier" charset="0"/>
              </a:rPr>
              <a:t>nginx</a:t>
            </a:r>
            <a:r>
              <a:rPr kumimoji="0" lang="en-US" sz="1800" b="0" i="0" u="none" strike="noStrike" kern="0" cap="none" spc="0" normalizeH="0" baseline="0" noProof="0" dirty="0" smtClean="0">
                <a:ln>
                  <a:noFill/>
                </a:ln>
                <a:solidFill>
                  <a:srgbClr val="39393B"/>
                </a:solidFill>
                <a:effectLst/>
                <a:uLnTx/>
                <a:uFillTx/>
                <a:latin typeface="Courier" charset="0"/>
                <a:ea typeface="Courier" charset="0"/>
                <a:cs typeface="Courier" charset="0"/>
              </a:rPr>
              <a:t> state=started enabled=yes</a:t>
            </a:r>
          </a:p>
        </p:txBody>
      </p:sp>
      <p:sp>
        <p:nvSpPr>
          <p:cNvPr id="8" name="四角形吹き出し 128"/>
          <p:cNvSpPr/>
          <p:nvPr/>
        </p:nvSpPr>
        <p:spPr>
          <a:xfrm>
            <a:off x="584200" y="2035517"/>
            <a:ext cx="2565400" cy="826971"/>
          </a:xfrm>
          <a:prstGeom prst="wedgeRectCallout">
            <a:avLst>
              <a:gd name="adj1" fmla="val -32363"/>
              <a:gd name="adj2" fmla="val 80432"/>
            </a:avLst>
          </a:prstGeom>
          <a:solidFill>
            <a:srgbClr val="FFFFCC"/>
          </a:solidFill>
          <a:ln w="25400" cap="flat" cmpd="sng" algn="ctr">
            <a:solidFill>
              <a:srgbClr val="39393B"/>
            </a:solidFill>
            <a:prstDash val="solid"/>
          </a:ln>
          <a:effectLst/>
        </p:spPr>
        <p:txBody>
          <a:bodyPr lIns="91416" tIns="45709" rIns="91416" bIns="45709" rtlCol="0" anchor="ctr"/>
          <a:lstStyle/>
          <a:p>
            <a:pPr algn="ctr" defTabSz="456668"/>
            <a:r>
              <a:rPr kumimoji="1" lang="en-US" altLang="ja-JP" sz="1600" kern="0" dirty="0" smtClean="0">
                <a:solidFill>
                  <a:srgbClr val="555558"/>
                </a:solidFill>
                <a:latin typeface="Arial"/>
                <a:ea typeface="ＭＳ Ｐゴシック" charset="-128"/>
              </a:rPr>
              <a:t>Three dashes must exist at the beginning of every playbook</a:t>
            </a:r>
            <a:endParaRPr kumimoji="1" lang="en-US" altLang="ja-JP" sz="1100" kern="0" dirty="0" smtClean="0">
              <a:solidFill>
                <a:srgbClr val="555558"/>
              </a:solidFill>
              <a:latin typeface="Arial"/>
              <a:ea typeface="ＭＳ Ｐゴシック" charset="-128"/>
            </a:endParaRPr>
          </a:p>
        </p:txBody>
      </p:sp>
      <p:sp>
        <p:nvSpPr>
          <p:cNvPr id="9" name="四角形吹き出し 128"/>
          <p:cNvSpPr/>
          <p:nvPr/>
        </p:nvSpPr>
        <p:spPr>
          <a:xfrm>
            <a:off x="4244731" y="2892882"/>
            <a:ext cx="2565400" cy="826971"/>
          </a:xfrm>
          <a:prstGeom prst="wedgeRectCallout">
            <a:avLst>
              <a:gd name="adj1" fmla="val -174594"/>
              <a:gd name="adj2" fmla="val 138907"/>
            </a:avLst>
          </a:prstGeom>
          <a:solidFill>
            <a:srgbClr val="FFFFCC"/>
          </a:solidFill>
          <a:ln w="25400" cap="flat" cmpd="sng" algn="ctr">
            <a:solidFill>
              <a:srgbClr val="39393B"/>
            </a:solidFill>
            <a:prstDash val="solid"/>
          </a:ln>
          <a:effectLst/>
        </p:spPr>
        <p:txBody>
          <a:bodyPr lIns="91416" tIns="45709" rIns="91416" bIns="45709" rtlCol="0" anchor="ctr"/>
          <a:lstStyle/>
          <a:p>
            <a:pPr algn="ctr" defTabSz="456668"/>
            <a:r>
              <a:rPr kumimoji="1" lang="en-US" altLang="ja-JP" sz="1600" kern="0" dirty="0" smtClean="0">
                <a:solidFill>
                  <a:srgbClr val="555558"/>
                </a:solidFill>
                <a:latin typeface="Arial"/>
                <a:ea typeface="ＭＳ Ｐゴシック" charset="-128"/>
              </a:rPr>
              <a:t>Respect a consistent indentation throughout the playbook</a:t>
            </a:r>
            <a:endParaRPr kumimoji="1" lang="en-US" altLang="ja-JP" sz="1100" kern="0" dirty="0" smtClean="0">
              <a:solidFill>
                <a:srgbClr val="555558"/>
              </a:solidFill>
              <a:latin typeface="Arial"/>
              <a:ea typeface="ＭＳ Ｐゴシック" charset="-128"/>
            </a:endParaRPr>
          </a:p>
        </p:txBody>
      </p:sp>
      <p:sp>
        <p:nvSpPr>
          <p:cNvPr id="10" name="四角形吹き出し 128"/>
          <p:cNvSpPr/>
          <p:nvPr/>
        </p:nvSpPr>
        <p:spPr>
          <a:xfrm>
            <a:off x="8503139" y="3306367"/>
            <a:ext cx="2565400" cy="826971"/>
          </a:xfrm>
          <a:prstGeom prst="wedgeRectCallout">
            <a:avLst>
              <a:gd name="adj1" fmla="val -174594"/>
              <a:gd name="adj2" fmla="val 138907"/>
            </a:avLst>
          </a:prstGeom>
          <a:solidFill>
            <a:srgbClr val="FFFFCC"/>
          </a:solidFill>
          <a:ln w="25400" cap="flat" cmpd="sng" algn="ctr">
            <a:solidFill>
              <a:srgbClr val="39393B"/>
            </a:solidFill>
            <a:prstDash val="solid"/>
          </a:ln>
          <a:effectLst/>
        </p:spPr>
        <p:txBody>
          <a:bodyPr lIns="91416" tIns="45709" rIns="91416" bIns="45709" rtlCol="0" anchor="ctr"/>
          <a:lstStyle/>
          <a:p>
            <a:pPr algn="ctr" defTabSz="456668"/>
            <a:r>
              <a:rPr kumimoji="1" lang="en-US" altLang="ja-JP" sz="1600" kern="0" dirty="0" smtClean="0">
                <a:solidFill>
                  <a:srgbClr val="555558"/>
                </a:solidFill>
                <a:latin typeface="Arial"/>
                <a:ea typeface="ＭＳ Ｐゴシック" charset="-128"/>
              </a:rPr>
              <a:t>Attributes for modules (yum here) use the </a:t>
            </a:r>
            <a:r>
              <a:rPr kumimoji="1" lang="en-US" altLang="ja-JP" sz="1600" kern="0" dirty="0" err="1" smtClean="0">
                <a:solidFill>
                  <a:srgbClr val="555558"/>
                </a:solidFill>
                <a:latin typeface="Arial"/>
                <a:ea typeface="ＭＳ Ｐゴシック" charset="-128"/>
              </a:rPr>
              <a:t>att</a:t>
            </a:r>
            <a:r>
              <a:rPr kumimoji="1" lang="en-US" altLang="ja-JP" sz="1600" kern="0" dirty="0" smtClean="0">
                <a:solidFill>
                  <a:srgbClr val="555558"/>
                </a:solidFill>
                <a:latin typeface="Arial"/>
                <a:ea typeface="ＭＳ Ｐゴシック" charset="-128"/>
              </a:rPr>
              <a:t>=value syntax</a:t>
            </a:r>
            <a:endParaRPr kumimoji="1" lang="en-US" altLang="ja-JP" sz="1100" kern="0" dirty="0" smtClean="0">
              <a:solidFill>
                <a:srgbClr val="555558"/>
              </a:solidFill>
              <a:latin typeface="Arial"/>
              <a:ea typeface="ＭＳ Ｐゴシック" charset="-128"/>
            </a:endParaRPr>
          </a:p>
        </p:txBody>
      </p:sp>
    </p:spTree>
    <p:extLst>
      <p:ext uri="{BB962C8B-B14F-4D97-AF65-F5344CB8AC3E}">
        <p14:creationId xmlns:p14="http://schemas.microsoft.com/office/powerpoint/2010/main" val="3046651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first super-simple playbook</a:t>
            </a:r>
            <a:endParaRPr lang="nl-BE" dirty="0"/>
          </a:p>
        </p:txBody>
      </p:sp>
      <p:sp>
        <p:nvSpPr>
          <p:cNvPr id="3" name="Content Placeholder 2"/>
          <p:cNvSpPr>
            <a:spLocks noGrp="1"/>
          </p:cNvSpPr>
          <p:nvPr>
            <p:ph idx="1"/>
          </p:nvPr>
        </p:nvSpPr>
        <p:spPr/>
        <p:txBody>
          <a:bodyPr/>
          <a:lstStyle/>
          <a:p>
            <a:r>
              <a:rPr lang="en-US" dirty="0" smtClean="0"/>
              <a:t>Let’s copy local file ‘foo’ to all our systems</a:t>
            </a:r>
          </a:p>
          <a:p>
            <a:r>
              <a:rPr lang="en-US" dirty="0" smtClean="0"/>
              <a:t>First, create file foo.txt and check your inventory:</a:t>
            </a:r>
          </a:p>
          <a:p>
            <a:endParaRPr lang="en-US" dirty="0"/>
          </a:p>
          <a:p>
            <a:endParaRPr lang="en-US" dirty="0" smtClean="0"/>
          </a:p>
          <a:p>
            <a:endParaRPr lang="en-US" dirty="0"/>
          </a:p>
          <a:p>
            <a:r>
              <a:rPr lang="en-US" dirty="0" smtClean="0"/>
              <a:t>Then, create this playbook:</a:t>
            </a:r>
            <a:endParaRPr lang="nl-BE" dirty="0"/>
          </a:p>
        </p:txBody>
      </p:sp>
      <p:pic>
        <p:nvPicPr>
          <p:cNvPr id="4" name="Picture 3"/>
          <p:cNvPicPr>
            <a:picLocks noChangeAspect="1"/>
          </p:cNvPicPr>
          <p:nvPr/>
        </p:nvPicPr>
        <p:blipFill>
          <a:blip r:embed="rId2"/>
          <a:stretch>
            <a:fillRect/>
          </a:stretch>
        </p:blipFill>
        <p:spPr>
          <a:xfrm>
            <a:off x="1160895" y="2212225"/>
            <a:ext cx="5667375" cy="1047750"/>
          </a:xfrm>
          <a:prstGeom prst="rect">
            <a:avLst/>
          </a:prstGeom>
        </p:spPr>
      </p:pic>
      <p:pic>
        <p:nvPicPr>
          <p:cNvPr id="5" name="Picture 4"/>
          <p:cNvPicPr>
            <a:picLocks noChangeAspect="1"/>
          </p:cNvPicPr>
          <p:nvPr/>
        </p:nvPicPr>
        <p:blipFill>
          <a:blip r:embed="rId3"/>
          <a:stretch>
            <a:fillRect/>
          </a:stretch>
        </p:blipFill>
        <p:spPr>
          <a:xfrm>
            <a:off x="1160895" y="4209457"/>
            <a:ext cx="3895725" cy="1762125"/>
          </a:xfrm>
          <a:prstGeom prst="rect">
            <a:avLst/>
          </a:prstGeom>
        </p:spPr>
      </p:pic>
    </p:spTree>
    <p:extLst>
      <p:ext uri="{BB962C8B-B14F-4D97-AF65-F5344CB8AC3E}">
        <p14:creationId xmlns:p14="http://schemas.microsoft.com/office/powerpoint/2010/main" val="6597270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the playbook!</a:t>
            </a:r>
            <a:endParaRPr lang="nl-BE" dirty="0"/>
          </a:p>
        </p:txBody>
      </p:sp>
      <p:sp>
        <p:nvSpPr>
          <p:cNvPr id="3" name="Content Placeholder 2"/>
          <p:cNvSpPr>
            <a:spLocks noGrp="1"/>
          </p:cNvSpPr>
          <p:nvPr>
            <p:ph idx="1"/>
          </p:nvPr>
        </p:nvSpPr>
        <p:spPr/>
        <p:txBody>
          <a:bodyPr/>
          <a:lstStyle/>
          <a:p>
            <a:r>
              <a:rPr lang="en-US" dirty="0" smtClean="0"/>
              <a:t>This time, use the </a:t>
            </a:r>
            <a:r>
              <a:rPr lang="en-US" dirty="0" err="1" smtClean="0"/>
              <a:t>ansible</a:t>
            </a:r>
            <a:r>
              <a:rPr lang="en-US" dirty="0" smtClean="0"/>
              <a:t>-playbook command</a:t>
            </a:r>
            <a:endParaRPr lang="nl-BE" dirty="0"/>
          </a:p>
        </p:txBody>
      </p:sp>
      <p:pic>
        <p:nvPicPr>
          <p:cNvPr id="4" name="Picture 3"/>
          <p:cNvPicPr>
            <a:picLocks noChangeAspect="1"/>
          </p:cNvPicPr>
          <p:nvPr/>
        </p:nvPicPr>
        <p:blipFill>
          <a:blip r:embed="rId2"/>
          <a:stretch>
            <a:fillRect/>
          </a:stretch>
        </p:blipFill>
        <p:spPr>
          <a:xfrm>
            <a:off x="1216330" y="1840366"/>
            <a:ext cx="6715125" cy="3438525"/>
          </a:xfrm>
          <a:prstGeom prst="rect">
            <a:avLst/>
          </a:prstGeom>
        </p:spPr>
      </p:pic>
    </p:spTree>
    <p:extLst>
      <p:ext uri="{BB962C8B-B14F-4D97-AF65-F5344CB8AC3E}">
        <p14:creationId xmlns:p14="http://schemas.microsoft.com/office/powerpoint/2010/main" val="15622999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a:t>
            </a:r>
            <a:endParaRPr lang="nl-BE" dirty="0"/>
          </a:p>
        </p:txBody>
      </p:sp>
      <p:sp>
        <p:nvSpPr>
          <p:cNvPr id="3" name="Content Placeholder 2"/>
          <p:cNvSpPr>
            <a:spLocks noGrp="1"/>
          </p:cNvSpPr>
          <p:nvPr>
            <p:ph idx="1"/>
          </p:nvPr>
        </p:nvSpPr>
        <p:spPr/>
        <p:txBody>
          <a:bodyPr/>
          <a:lstStyle/>
          <a:p>
            <a:r>
              <a:rPr lang="en-US" dirty="0" smtClean="0"/>
              <a:t>That seems to have worked.</a:t>
            </a:r>
          </a:p>
          <a:p>
            <a:r>
              <a:rPr lang="en-US" dirty="0" smtClean="0"/>
              <a:t>Challenge: using an ad-hoc command, display the contents of the file on your remote systems</a:t>
            </a:r>
          </a:p>
          <a:p>
            <a:r>
              <a:rPr lang="en-US" dirty="0" smtClean="0"/>
              <a:t>Don’t look at the bottom of this slide just yet, the solution is displayed ..</a:t>
            </a:r>
            <a:endParaRPr lang="nl-BE" dirty="0"/>
          </a:p>
        </p:txBody>
      </p:sp>
      <p:pic>
        <p:nvPicPr>
          <p:cNvPr id="4" name="Picture 3"/>
          <p:cNvPicPr>
            <a:picLocks noChangeAspect="1"/>
          </p:cNvPicPr>
          <p:nvPr/>
        </p:nvPicPr>
        <p:blipFill>
          <a:blip r:embed="rId2"/>
          <a:stretch>
            <a:fillRect/>
          </a:stretch>
        </p:blipFill>
        <p:spPr>
          <a:xfrm>
            <a:off x="1079371" y="5214701"/>
            <a:ext cx="7534275" cy="1381125"/>
          </a:xfrm>
          <a:prstGeom prst="rect">
            <a:avLst/>
          </a:prstGeom>
        </p:spPr>
      </p:pic>
    </p:spTree>
    <p:extLst>
      <p:ext uri="{BB962C8B-B14F-4D97-AF65-F5344CB8AC3E}">
        <p14:creationId xmlns:p14="http://schemas.microsoft.com/office/powerpoint/2010/main" val="10703898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the playbook</a:t>
            </a:r>
            <a:endParaRPr lang="nl-BE" dirty="0"/>
          </a:p>
        </p:txBody>
      </p:sp>
      <p:sp>
        <p:nvSpPr>
          <p:cNvPr id="3" name="Content Placeholder 2"/>
          <p:cNvSpPr>
            <a:spLocks noGrp="1"/>
          </p:cNvSpPr>
          <p:nvPr>
            <p:ph idx="1"/>
          </p:nvPr>
        </p:nvSpPr>
        <p:spPr/>
        <p:txBody>
          <a:bodyPr/>
          <a:lstStyle/>
          <a:p>
            <a:r>
              <a:rPr lang="en-US" dirty="0" smtClean="0"/>
              <a:t>Now run the playbook again using –</a:t>
            </a:r>
            <a:r>
              <a:rPr lang="en-US" dirty="0" err="1" smtClean="0"/>
              <a:t>vvv</a:t>
            </a:r>
            <a:r>
              <a:rPr lang="en-US" dirty="0" smtClean="0"/>
              <a:t> this time</a:t>
            </a:r>
          </a:p>
          <a:p>
            <a:r>
              <a:rPr lang="en-US" dirty="0" smtClean="0"/>
              <a:t>Inspect the debugging for the copy task in particular</a:t>
            </a:r>
          </a:p>
          <a:p>
            <a:r>
              <a:rPr lang="en-US" dirty="0" smtClean="0"/>
              <a:t>See the SSH connection pushing a Python script called ‘file.py’ on remote systems?</a:t>
            </a:r>
            <a:endParaRPr lang="nl-BE" dirty="0"/>
          </a:p>
        </p:txBody>
      </p:sp>
      <p:pic>
        <p:nvPicPr>
          <p:cNvPr id="4" name="Picture 3"/>
          <p:cNvPicPr>
            <a:picLocks noChangeAspect="1"/>
          </p:cNvPicPr>
          <p:nvPr/>
        </p:nvPicPr>
        <p:blipFill>
          <a:blip r:embed="rId2"/>
          <a:stretch>
            <a:fillRect/>
          </a:stretch>
        </p:blipFill>
        <p:spPr>
          <a:xfrm>
            <a:off x="1199115" y="3063174"/>
            <a:ext cx="8601075" cy="2276475"/>
          </a:xfrm>
          <a:prstGeom prst="rect">
            <a:avLst/>
          </a:prstGeom>
        </p:spPr>
      </p:pic>
    </p:spTree>
    <p:extLst>
      <p:ext uri="{BB962C8B-B14F-4D97-AF65-F5344CB8AC3E}">
        <p14:creationId xmlns:p14="http://schemas.microsoft.com/office/powerpoint/2010/main" val="2982846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r>
              <a:rPr lang="en-US" dirty="0" smtClean="0"/>
              <a:t> 101</a:t>
            </a:r>
            <a:endParaRPr lang="nl-BE" dirty="0"/>
          </a:p>
        </p:txBody>
      </p:sp>
      <p:sp>
        <p:nvSpPr>
          <p:cNvPr id="3" name="Content Placeholder 2"/>
          <p:cNvSpPr>
            <a:spLocks noGrp="1"/>
          </p:cNvSpPr>
          <p:nvPr>
            <p:ph idx="1"/>
          </p:nvPr>
        </p:nvSpPr>
        <p:spPr/>
        <p:txBody>
          <a:bodyPr>
            <a:normAutofit/>
          </a:bodyPr>
          <a:lstStyle/>
          <a:p>
            <a:r>
              <a:rPr lang="en-US" dirty="0" smtClean="0"/>
              <a:t>Text-based hosts file lists all possible targets (the inventory)</a:t>
            </a:r>
          </a:p>
          <a:p>
            <a:pPr lvl="1"/>
            <a:r>
              <a:rPr lang="en-US" dirty="0" smtClean="0"/>
              <a:t>Targets can be grouped arbitrarily (i.e. [all-web-servers]; [all-non-prod], etc.)</a:t>
            </a:r>
          </a:p>
          <a:p>
            <a:r>
              <a:rPr lang="en-US" dirty="0" smtClean="0"/>
              <a:t>Playbooks contain instructions (called ‘plays’) that execute on targets</a:t>
            </a:r>
          </a:p>
          <a:p>
            <a:pPr lvl="1"/>
            <a:r>
              <a:rPr lang="en-US" dirty="0" smtClean="0"/>
              <a:t>E.g.: “install </a:t>
            </a:r>
            <a:r>
              <a:rPr lang="en-US" dirty="0" err="1" smtClean="0"/>
              <a:t>mariadb</a:t>
            </a:r>
            <a:r>
              <a:rPr lang="en-US" dirty="0" smtClean="0"/>
              <a:t>, patch a </a:t>
            </a:r>
            <a:r>
              <a:rPr lang="en-US" dirty="0" err="1" smtClean="0"/>
              <a:t>config</a:t>
            </a:r>
            <a:r>
              <a:rPr lang="en-US" dirty="0" smtClean="0"/>
              <a:t> file, restart </a:t>
            </a:r>
            <a:r>
              <a:rPr lang="en-US" dirty="0" err="1" smtClean="0"/>
              <a:t>mariadb</a:t>
            </a:r>
            <a:r>
              <a:rPr lang="en-US" dirty="0" smtClean="0"/>
              <a:t>” on [</a:t>
            </a:r>
            <a:r>
              <a:rPr lang="en-US" dirty="0" err="1" smtClean="0"/>
              <a:t>sql</a:t>
            </a:r>
            <a:r>
              <a:rPr lang="en-US" dirty="0" smtClean="0"/>
              <a:t>-servers]</a:t>
            </a:r>
          </a:p>
          <a:p>
            <a:r>
              <a:rPr lang="en-US" dirty="0" smtClean="0"/>
              <a:t>Playbooks can be structured to apply specific roles to targets</a:t>
            </a:r>
          </a:p>
          <a:p>
            <a:pPr lvl="1"/>
            <a:r>
              <a:rPr lang="en-US" dirty="0" smtClean="0"/>
              <a:t>Each role then gets its own directory structure and its own plays (in main/</a:t>
            </a:r>
            <a:r>
              <a:rPr lang="en-US" dirty="0" err="1" smtClean="0"/>
              <a:t>tasks.yml</a:t>
            </a:r>
            <a:r>
              <a:rPr lang="en-US" dirty="0" smtClean="0"/>
              <a:t>)</a:t>
            </a:r>
          </a:p>
          <a:p>
            <a:r>
              <a:rPr lang="en-US" dirty="0" err="1" smtClean="0"/>
              <a:t>Ansible</a:t>
            </a:r>
            <a:r>
              <a:rPr lang="en-US" dirty="0" smtClean="0"/>
              <a:t> supports </a:t>
            </a:r>
            <a:r>
              <a:rPr lang="en-US" dirty="0" err="1" smtClean="0"/>
              <a:t>templating</a:t>
            </a:r>
            <a:endParaRPr lang="en-US" dirty="0" smtClean="0"/>
          </a:p>
          <a:p>
            <a:pPr lvl="1"/>
            <a:r>
              <a:rPr lang="en-US" dirty="0" smtClean="0"/>
              <a:t>Plays can use variable substitution (i.e. {{ global-proxy }} is replaced by whatever value global-proxy is given in a variable file)</a:t>
            </a:r>
          </a:p>
          <a:p>
            <a:r>
              <a:rPr lang="en-US" dirty="0" err="1" smtClean="0"/>
              <a:t>Ansible</a:t>
            </a:r>
            <a:r>
              <a:rPr lang="en-US" dirty="0" smtClean="0"/>
              <a:t> is extensible via modules (450+)</a:t>
            </a:r>
          </a:p>
          <a:p>
            <a:r>
              <a:rPr lang="en-US" dirty="0" err="1" smtClean="0"/>
              <a:t>Ansible</a:t>
            </a:r>
            <a:r>
              <a:rPr lang="en-US" dirty="0" smtClean="0"/>
              <a:t> Galaxy is where the community contributes playbooks and modules</a:t>
            </a:r>
            <a:endParaRPr lang="en-US" dirty="0"/>
          </a:p>
          <a:p>
            <a:endParaRPr lang="en-US" dirty="0" smtClean="0"/>
          </a:p>
        </p:txBody>
      </p:sp>
    </p:spTree>
    <p:extLst>
      <p:ext uri="{BB962C8B-B14F-4D97-AF65-F5344CB8AC3E}">
        <p14:creationId xmlns:p14="http://schemas.microsoft.com/office/powerpoint/2010/main" val="13689087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let’s try something that won’t work</a:t>
            </a:r>
            <a:endParaRPr lang="nl-BE" dirty="0"/>
          </a:p>
        </p:txBody>
      </p:sp>
      <p:sp>
        <p:nvSpPr>
          <p:cNvPr id="3" name="Content Placeholder 2"/>
          <p:cNvSpPr>
            <a:spLocks noGrp="1"/>
          </p:cNvSpPr>
          <p:nvPr>
            <p:ph idx="1"/>
          </p:nvPr>
        </p:nvSpPr>
        <p:spPr/>
        <p:txBody>
          <a:bodyPr/>
          <a:lstStyle/>
          <a:p>
            <a:r>
              <a:rPr lang="en-US" dirty="0" smtClean="0"/>
              <a:t>Now, modify the playbook so it copies the file to the /root directory of remote systems</a:t>
            </a:r>
          </a:p>
          <a:p>
            <a:endParaRPr lang="en-US" dirty="0"/>
          </a:p>
          <a:p>
            <a:endParaRPr lang="en-US" dirty="0" smtClean="0"/>
          </a:p>
          <a:p>
            <a:endParaRPr lang="en-US" dirty="0"/>
          </a:p>
          <a:p>
            <a:endParaRPr lang="en-US" dirty="0" smtClean="0"/>
          </a:p>
          <a:p>
            <a:endParaRPr lang="en-US" dirty="0"/>
          </a:p>
          <a:p>
            <a:r>
              <a:rPr lang="en-US" dirty="0" smtClean="0"/>
              <a:t>Run the playbook again</a:t>
            </a:r>
            <a:endParaRPr lang="nl-BE" dirty="0"/>
          </a:p>
        </p:txBody>
      </p:sp>
      <p:pic>
        <p:nvPicPr>
          <p:cNvPr id="5" name="Picture 4"/>
          <p:cNvPicPr>
            <a:picLocks noChangeAspect="1"/>
          </p:cNvPicPr>
          <p:nvPr/>
        </p:nvPicPr>
        <p:blipFill>
          <a:blip r:embed="rId2"/>
          <a:stretch>
            <a:fillRect/>
          </a:stretch>
        </p:blipFill>
        <p:spPr>
          <a:xfrm>
            <a:off x="1167315" y="4910138"/>
            <a:ext cx="10125075" cy="1266825"/>
          </a:xfrm>
          <a:prstGeom prst="rect">
            <a:avLst/>
          </a:prstGeom>
        </p:spPr>
      </p:pic>
      <p:pic>
        <p:nvPicPr>
          <p:cNvPr id="7" name="Picture 6"/>
          <p:cNvPicPr>
            <a:picLocks noChangeAspect="1"/>
          </p:cNvPicPr>
          <p:nvPr/>
        </p:nvPicPr>
        <p:blipFill>
          <a:blip r:embed="rId3"/>
          <a:stretch>
            <a:fillRect/>
          </a:stretch>
        </p:blipFill>
        <p:spPr>
          <a:xfrm>
            <a:off x="1167315" y="2164363"/>
            <a:ext cx="4069813" cy="1821726"/>
          </a:xfrm>
          <a:prstGeom prst="rect">
            <a:avLst/>
          </a:prstGeom>
        </p:spPr>
      </p:pic>
    </p:spTree>
    <p:extLst>
      <p:ext uri="{BB962C8B-B14F-4D97-AF65-F5344CB8AC3E}">
        <p14:creationId xmlns:p14="http://schemas.microsoft.com/office/powerpoint/2010/main" val="40340845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cover privileges for a second</a:t>
            </a:r>
            <a:endParaRPr lang="nl-BE" dirty="0"/>
          </a:p>
        </p:txBody>
      </p:sp>
      <p:sp>
        <p:nvSpPr>
          <p:cNvPr id="3" name="Content Placeholder 2"/>
          <p:cNvSpPr>
            <a:spLocks noGrp="1"/>
          </p:cNvSpPr>
          <p:nvPr>
            <p:ph idx="1"/>
          </p:nvPr>
        </p:nvSpPr>
        <p:spPr/>
        <p:txBody>
          <a:bodyPr>
            <a:normAutofit/>
          </a:bodyPr>
          <a:lstStyle/>
          <a:p>
            <a:r>
              <a:rPr lang="en-US" sz="2000" dirty="0" smtClean="0"/>
              <a:t>When you log in as ‘user’ on the </a:t>
            </a:r>
            <a:r>
              <a:rPr lang="en-US" sz="2000" dirty="0" err="1" smtClean="0"/>
              <a:t>Ansible</a:t>
            </a:r>
            <a:r>
              <a:rPr lang="en-US" sz="2000" dirty="0" smtClean="0"/>
              <a:t> server, by default all plays run as ‘user’ on target systems</a:t>
            </a:r>
          </a:p>
          <a:p>
            <a:r>
              <a:rPr lang="en-US" sz="2000" dirty="0" smtClean="0"/>
              <a:t>It’s possible to specify a different login user, and a different </a:t>
            </a:r>
            <a:r>
              <a:rPr lang="en-US" sz="2000" dirty="0" err="1" smtClean="0"/>
              <a:t>sudo</a:t>
            </a:r>
            <a:r>
              <a:rPr lang="en-US" sz="2000" dirty="0" smtClean="0"/>
              <a:t>/root user either per playbook, per play, or per task</a:t>
            </a:r>
          </a:p>
          <a:p>
            <a:r>
              <a:rPr lang="en-US" sz="2000" dirty="0" smtClean="0"/>
              <a:t>You’ll often come across two syntaxes (pre 1.9 and post 1.9) to obtain privilege escalation</a:t>
            </a:r>
          </a:p>
          <a:p>
            <a:pPr lvl="1"/>
            <a:r>
              <a:rPr lang="en-US" sz="1800" dirty="0" err="1" smtClean="0">
                <a:solidFill>
                  <a:srgbClr val="FF0000"/>
                </a:solidFill>
              </a:rPr>
              <a:t>sudo</a:t>
            </a:r>
            <a:r>
              <a:rPr lang="en-US" sz="1800" dirty="0" smtClean="0">
                <a:solidFill>
                  <a:srgbClr val="FF0000"/>
                </a:solidFill>
              </a:rPr>
              <a:t>: yes  </a:t>
            </a:r>
            <a:r>
              <a:rPr lang="en-US" sz="1800" dirty="0" smtClean="0"/>
              <a:t>combined with </a:t>
            </a:r>
            <a:r>
              <a:rPr lang="en-US" sz="1800" dirty="0" err="1" smtClean="0">
                <a:solidFill>
                  <a:srgbClr val="FF0000"/>
                </a:solidFill>
              </a:rPr>
              <a:t>ansible_use</a:t>
            </a:r>
            <a:r>
              <a:rPr lang="en-US" sz="1800" dirty="0" err="1" smtClean="0"/>
              <a:t>r</a:t>
            </a:r>
            <a:r>
              <a:rPr lang="en-US" sz="1800" dirty="0" smtClean="0"/>
              <a:t> in the inventory or play</a:t>
            </a:r>
          </a:p>
          <a:p>
            <a:pPr lvl="1"/>
            <a:r>
              <a:rPr lang="en-US" sz="1800" dirty="0">
                <a:solidFill>
                  <a:srgbClr val="FF0000"/>
                </a:solidFill>
              </a:rPr>
              <a:t>b</a:t>
            </a:r>
            <a:r>
              <a:rPr lang="en-US" sz="1800" dirty="0" smtClean="0">
                <a:solidFill>
                  <a:srgbClr val="FF0000"/>
                </a:solidFill>
              </a:rPr>
              <a:t>ecome: yes   </a:t>
            </a:r>
            <a:r>
              <a:rPr lang="en-US" sz="1800" dirty="0" smtClean="0"/>
              <a:t>in conjunction with </a:t>
            </a:r>
            <a:r>
              <a:rPr lang="en-US" sz="1800" dirty="0" err="1" smtClean="0">
                <a:solidFill>
                  <a:srgbClr val="FF0000"/>
                </a:solidFill>
              </a:rPr>
              <a:t>become_user</a:t>
            </a:r>
            <a:r>
              <a:rPr lang="en-US" sz="1800" dirty="0" smtClean="0"/>
              <a:t> (root is default) and </a:t>
            </a:r>
            <a:r>
              <a:rPr lang="en-US" sz="1800" dirty="0" err="1" smtClean="0">
                <a:solidFill>
                  <a:srgbClr val="FF0000"/>
                </a:solidFill>
              </a:rPr>
              <a:t>become_method</a:t>
            </a:r>
            <a:r>
              <a:rPr lang="en-US" sz="1800" dirty="0" smtClean="0"/>
              <a:t> (</a:t>
            </a:r>
            <a:r>
              <a:rPr lang="en-US" sz="1800" dirty="0" err="1" smtClean="0"/>
              <a:t>sudo</a:t>
            </a:r>
            <a:r>
              <a:rPr lang="en-US" sz="1800" dirty="0" smtClean="0"/>
              <a:t> default)</a:t>
            </a:r>
          </a:p>
          <a:p>
            <a:r>
              <a:rPr lang="en-US" sz="2000" dirty="0" smtClean="0"/>
              <a:t>The ‘become’ method is preferred</a:t>
            </a:r>
          </a:p>
          <a:p>
            <a:pPr lvl="1"/>
            <a:r>
              <a:rPr lang="en-US" sz="1800" dirty="0" err="1" smtClean="0"/>
              <a:t>Ansible</a:t>
            </a:r>
            <a:r>
              <a:rPr lang="en-US" sz="1800" dirty="0" smtClean="0"/>
              <a:t> warns you if you use </a:t>
            </a:r>
            <a:r>
              <a:rPr lang="en-US" sz="1800" dirty="0" err="1" smtClean="0"/>
              <a:t>sudo</a:t>
            </a:r>
            <a:r>
              <a:rPr lang="en-US" sz="1800" dirty="0" smtClean="0"/>
              <a:t> as it will likely be deprecated in the future</a:t>
            </a:r>
            <a:endParaRPr lang="nl-BE" sz="1800" dirty="0"/>
          </a:p>
        </p:txBody>
      </p:sp>
      <p:pic>
        <p:nvPicPr>
          <p:cNvPr id="5" name="Picture 4"/>
          <p:cNvPicPr>
            <a:picLocks noChangeAspect="1"/>
          </p:cNvPicPr>
          <p:nvPr/>
        </p:nvPicPr>
        <p:blipFill>
          <a:blip r:embed="rId2"/>
          <a:stretch>
            <a:fillRect/>
          </a:stretch>
        </p:blipFill>
        <p:spPr>
          <a:xfrm>
            <a:off x="372574" y="4620724"/>
            <a:ext cx="2619375" cy="1362075"/>
          </a:xfrm>
          <a:prstGeom prst="rect">
            <a:avLst/>
          </a:prstGeom>
        </p:spPr>
        <p:style>
          <a:lnRef idx="2">
            <a:schemeClr val="accent1"/>
          </a:lnRef>
          <a:fillRef idx="1">
            <a:schemeClr val="lt1"/>
          </a:fillRef>
          <a:effectRef idx="0">
            <a:schemeClr val="accent1"/>
          </a:effectRef>
          <a:fontRef idx="minor">
            <a:schemeClr val="dk1"/>
          </a:fontRef>
        </p:style>
      </p:pic>
      <p:pic>
        <p:nvPicPr>
          <p:cNvPr id="6" name="Picture 5"/>
          <p:cNvPicPr>
            <a:picLocks noChangeAspect="1"/>
          </p:cNvPicPr>
          <p:nvPr/>
        </p:nvPicPr>
        <p:blipFill>
          <a:blip r:embed="rId3"/>
          <a:stretch>
            <a:fillRect/>
          </a:stretch>
        </p:blipFill>
        <p:spPr>
          <a:xfrm>
            <a:off x="7748038" y="4620724"/>
            <a:ext cx="3495675" cy="1819275"/>
          </a:xfrm>
          <a:prstGeom prst="rect">
            <a:avLst/>
          </a:prstGeom>
        </p:spPr>
        <p:style>
          <a:lnRef idx="2">
            <a:schemeClr val="accent1"/>
          </a:lnRef>
          <a:fillRef idx="1">
            <a:schemeClr val="lt1"/>
          </a:fillRef>
          <a:effectRef idx="0">
            <a:schemeClr val="accent1"/>
          </a:effectRef>
          <a:fontRef idx="minor">
            <a:schemeClr val="dk1"/>
          </a:fontRef>
        </p:style>
      </p:pic>
      <p:pic>
        <p:nvPicPr>
          <p:cNvPr id="7" name="Picture 6"/>
          <p:cNvPicPr>
            <a:picLocks noChangeAspect="1"/>
          </p:cNvPicPr>
          <p:nvPr/>
        </p:nvPicPr>
        <p:blipFill>
          <a:blip r:embed="rId4"/>
          <a:stretch>
            <a:fillRect/>
          </a:stretch>
        </p:blipFill>
        <p:spPr>
          <a:xfrm>
            <a:off x="4050781" y="4620724"/>
            <a:ext cx="2638425" cy="1847850"/>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1600796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fix our playbook</a:t>
            </a:r>
            <a:endParaRPr lang="nl-BE" dirty="0"/>
          </a:p>
        </p:txBody>
      </p:sp>
      <p:sp>
        <p:nvSpPr>
          <p:cNvPr id="3" name="Content Placeholder 2"/>
          <p:cNvSpPr>
            <a:spLocks noGrp="1"/>
          </p:cNvSpPr>
          <p:nvPr>
            <p:ph idx="1"/>
          </p:nvPr>
        </p:nvSpPr>
        <p:spPr/>
        <p:txBody>
          <a:bodyPr/>
          <a:lstStyle/>
          <a:p>
            <a:r>
              <a:rPr lang="en-US" dirty="0" smtClean="0"/>
              <a:t>If you did set up password-less </a:t>
            </a:r>
            <a:r>
              <a:rPr lang="en-US" dirty="0" err="1" smtClean="0"/>
              <a:t>sudo</a:t>
            </a:r>
            <a:r>
              <a:rPr lang="en-US" dirty="0" smtClean="0"/>
              <a:t>, fixing our playbook is as simple as this:</a:t>
            </a:r>
            <a:endParaRPr lang="nl-BE" dirty="0"/>
          </a:p>
        </p:txBody>
      </p:sp>
      <p:pic>
        <p:nvPicPr>
          <p:cNvPr id="4" name="Picture 3"/>
          <p:cNvPicPr>
            <a:picLocks noChangeAspect="1"/>
          </p:cNvPicPr>
          <p:nvPr/>
        </p:nvPicPr>
        <p:blipFill>
          <a:blip r:embed="rId2"/>
          <a:stretch>
            <a:fillRect/>
          </a:stretch>
        </p:blipFill>
        <p:spPr>
          <a:xfrm>
            <a:off x="1157553" y="1858145"/>
            <a:ext cx="4391321" cy="4487481"/>
          </a:xfrm>
          <a:prstGeom prst="rect">
            <a:avLst/>
          </a:prstGeom>
        </p:spPr>
      </p:pic>
      <p:sp>
        <p:nvSpPr>
          <p:cNvPr id="5" name="TextBox 4"/>
          <p:cNvSpPr txBox="1"/>
          <p:nvPr/>
        </p:nvSpPr>
        <p:spPr>
          <a:xfrm>
            <a:off x="6434877" y="3197560"/>
            <a:ext cx="4026767" cy="923330"/>
          </a:xfrm>
          <a:prstGeom prst="rect">
            <a:avLst/>
          </a:prstGeom>
          <a:noFill/>
        </p:spPr>
        <p:txBody>
          <a:bodyPr wrap="square" rtlCol="0">
            <a:spAutoFit/>
          </a:bodyPr>
          <a:lstStyle/>
          <a:p>
            <a:r>
              <a:rPr lang="en-US" dirty="0" smtClean="0"/>
              <a:t>If you don’t have password-less </a:t>
            </a:r>
            <a:r>
              <a:rPr lang="en-US" dirty="0" err="1" smtClean="0"/>
              <a:t>sudo</a:t>
            </a:r>
            <a:r>
              <a:rPr lang="en-US" dirty="0" smtClean="0"/>
              <a:t>, how would you fix this playbook?</a:t>
            </a:r>
          </a:p>
          <a:p>
            <a:r>
              <a:rPr lang="en-US" dirty="0" smtClean="0"/>
              <a:t>Hint: </a:t>
            </a:r>
            <a:r>
              <a:rPr lang="en-US" dirty="0" err="1" smtClean="0"/>
              <a:t>ansible_become_pass</a:t>
            </a:r>
            <a:r>
              <a:rPr lang="en-US" dirty="0" smtClean="0"/>
              <a:t> could help ..</a:t>
            </a:r>
            <a:endParaRPr lang="nl-BE" dirty="0"/>
          </a:p>
        </p:txBody>
      </p:sp>
    </p:spTree>
    <p:extLst>
      <p:ext uri="{BB962C8B-B14F-4D97-AF65-F5344CB8AC3E}">
        <p14:creationId xmlns:p14="http://schemas.microsoft.com/office/powerpoint/2010/main" val="36037069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 – a bit more advanced now</a:t>
            </a:r>
            <a:endParaRPr lang="nl-BE" dirty="0"/>
          </a:p>
        </p:txBody>
      </p:sp>
      <p:sp>
        <p:nvSpPr>
          <p:cNvPr id="3" name="Content Placeholder 2"/>
          <p:cNvSpPr>
            <a:spLocks noGrp="1"/>
          </p:cNvSpPr>
          <p:nvPr>
            <p:ph idx="1"/>
          </p:nvPr>
        </p:nvSpPr>
        <p:spPr/>
        <p:txBody>
          <a:bodyPr/>
          <a:lstStyle/>
          <a:p>
            <a:r>
              <a:rPr lang="en-US" dirty="0" smtClean="0"/>
              <a:t>Let’s now deploy software packages with a playbook</a:t>
            </a:r>
          </a:p>
          <a:p>
            <a:r>
              <a:rPr lang="en-US" dirty="0" smtClean="0"/>
              <a:t>Let’s also create an index.html file and use variable substitution to customize it!</a:t>
            </a:r>
            <a:endParaRPr lang="nl-BE" dirty="0"/>
          </a:p>
        </p:txBody>
      </p:sp>
    </p:spTree>
    <p:extLst>
      <p:ext uri="{BB962C8B-B14F-4D97-AF65-F5344CB8AC3E}">
        <p14:creationId xmlns:p14="http://schemas.microsoft.com/office/powerpoint/2010/main" val="11008922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playbook for deploying and customizing apache2</a:t>
            </a:r>
            <a:endParaRPr lang="nl-BE" dirty="0"/>
          </a:p>
        </p:txBody>
      </p:sp>
      <p:sp>
        <p:nvSpPr>
          <p:cNvPr id="3" name="Content Placeholder 2"/>
          <p:cNvSpPr>
            <a:spLocks noGrp="1"/>
          </p:cNvSpPr>
          <p:nvPr>
            <p:ph idx="1"/>
          </p:nvPr>
        </p:nvSpPr>
        <p:spPr/>
        <p:txBody>
          <a:bodyPr/>
          <a:lstStyle/>
          <a:p>
            <a:r>
              <a:rPr lang="en-US" dirty="0" smtClean="0"/>
              <a:t>In local server directory, create hosts file and new-index.html file</a:t>
            </a:r>
          </a:p>
          <a:p>
            <a:endParaRPr lang="en-US" dirty="0"/>
          </a:p>
          <a:p>
            <a:endParaRPr lang="en-US" dirty="0" smtClean="0"/>
          </a:p>
          <a:p>
            <a:endParaRPr lang="en-US" dirty="0"/>
          </a:p>
          <a:p>
            <a:endParaRPr lang="en-US" dirty="0" smtClean="0"/>
          </a:p>
          <a:p>
            <a:r>
              <a:rPr lang="en-US" dirty="0" smtClean="0"/>
              <a:t>Create playbook (we’re using the old </a:t>
            </a:r>
            <a:r>
              <a:rPr lang="en-US" i="1" dirty="0" err="1" smtClean="0"/>
              <a:t>sudo</a:t>
            </a:r>
            <a:r>
              <a:rPr lang="en-US" i="1" dirty="0" smtClean="0"/>
              <a:t> </a:t>
            </a:r>
            <a:r>
              <a:rPr lang="en-US" dirty="0" smtClean="0"/>
              <a:t>syntax – shame!)</a:t>
            </a:r>
            <a:endParaRPr lang="nl-BE" dirty="0"/>
          </a:p>
        </p:txBody>
      </p:sp>
      <p:pic>
        <p:nvPicPr>
          <p:cNvPr id="8" name="Picture 7"/>
          <p:cNvPicPr>
            <a:picLocks noChangeAspect="1"/>
          </p:cNvPicPr>
          <p:nvPr/>
        </p:nvPicPr>
        <p:blipFill>
          <a:blip r:embed="rId2"/>
          <a:stretch>
            <a:fillRect/>
          </a:stretch>
        </p:blipFill>
        <p:spPr>
          <a:xfrm>
            <a:off x="1974056" y="2220421"/>
            <a:ext cx="1847850" cy="676275"/>
          </a:xfrm>
          <a:prstGeom prst="rect">
            <a:avLst/>
          </a:prstGeom>
        </p:spPr>
      </p:pic>
      <p:pic>
        <p:nvPicPr>
          <p:cNvPr id="9" name="Picture 8"/>
          <p:cNvPicPr>
            <a:picLocks noChangeAspect="1"/>
          </p:cNvPicPr>
          <p:nvPr/>
        </p:nvPicPr>
        <p:blipFill>
          <a:blip r:embed="rId3"/>
          <a:stretch>
            <a:fillRect/>
          </a:stretch>
        </p:blipFill>
        <p:spPr>
          <a:xfrm>
            <a:off x="4957762" y="1682259"/>
            <a:ext cx="2276475" cy="1752600"/>
          </a:xfrm>
          <a:prstGeom prst="rect">
            <a:avLst/>
          </a:prstGeom>
        </p:spPr>
      </p:pic>
      <p:grpSp>
        <p:nvGrpSpPr>
          <p:cNvPr id="13" name="Group 12"/>
          <p:cNvGrpSpPr/>
          <p:nvPr/>
        </p:nvGrpSpPr>
        <p:grpSpPr>
          <a:xfrm>
            <a:off x="1159485" y="4148137"/>
            <a:ext cx="8448675" cy="2219325"/>
            <a:chOff x="1159485" y="4148137"/>
            <a:chExt cx="8448675" cy="2219325"/>
          </a:xfrm>
        </p:grpSpPr>
        <p:pic>
          <p:nvPicPr>
            <p:cNvPr id="11" name="Picture 10"/>
            <p:cNvPicPr>
              <a:picLocks noChangeAspect="1"/>
            </p:cNvPicPr>
            <p:nvPr/>
          </p:nvPicPr>
          <p:blipFill>
            <a:blip r:embed="rId4"/>
            <a:stretch>
              <a:fillRect/>
            </a:stretch>
          </p:blipFill>
          <p:spPr>
            <a:xfrm>
              <a:off x="1159485" y="4148137"/>
              <a:ext cx="8448675" cy="2219325"/>
            </a:xfrm>
            <a:prstGeom prst="rect">
              <a:avLst/>
            </a:prstGeom>
          </p:spPr>
        </p:pic>
        <p:sp>
          <p:nvSpPr>
            <p:cNvPr id="12" name="Freeform 11"/>
            <p:cNvSpPr/>
            <p:nvPr/>
          </p:nvSpPr>
          <p:spPr>
            <a:xfrm>
              <a:off x="3771900" y="4436299"/>
              <a:ext cx="4044462" cy="1366624"/>
            </a:xfrm>
            <a:custGeom>
              <a:avLst/>
              <a:gdLst>
                <a:gd name="connsiteX0" fmla="*/ 0 w 4044462"/>
                <a:gd name="connsiteY0" fmla="*/ 417055 h 1366624"/>
                <a:gd name="connsiteX1" fmla="*/ 2206869 w 4044462"/>
                <a:gd name="connsiteY1" fmla="*/ 47778 h 1366624"/>
                <a:gd name="connsiteX2" fmla="*/ 4044462 w 4044462"/>
                <a:gd name="connsiteY2" fmla="*/ 1366624 h 1366624"/>
              </a:gdLst>
              <a:ahLst/>
              <a:cxnLst>
                <a:cxn ang="0">
                  <a:pos x="connsiteX0" y="connsiteY0"/>
                </a:cxn>
                <a:cxn ang="0">
                  <a:pos x="connsiteX1" y="connsiteY1"/>
                </a:cxn>
                <a:cxn ang="0">
                  <a:pos x="connsiteX2" y="connsiteY2"/>
                </a:cxn>
              </a:cxnLst>
              <a:rect l="l" t="t" r="r" b="b"/>
              <a:pathLst>
                <a:path w="4044462" h="1366624">
                  <a:moveTo>
                    <a:pt x="0" y="417055"/>
                  </a:moveTo>
                  <a:cubicBezTo>
                    <a:pt x="766396" y="153286"/>
                    <a:pt x="1532792" y="-110483"/>
                    <a:pt x="2206869" y="47778"/>
                  </a:cubicBezTo>
                  <a:cubicBezTo>
                    <a:pt x="2880946" y="206039"/>
                    <a:pt x="3462704" y="786331"/>
                    <a:pt x="4044462" y="1366624"/>
                  </a:cubicBezTo>
                </a:path>
              </a:pathLst>
            </a:cu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nl-BE"/>
            </a:p>
          </p:txBody>
        </p:sp>
      </p:grpSp>
    </p:spTree>
    <p:extLst>
      <p:ext uri="{BB962C8B-B14F-4D97-AF65-F5344CB8AC3E}">
        <p14:creationId xmlns:p14="http://schemas.microsoft.com/office/powerpoint/2010/main" val="8031441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playbook</a:t>
            </a:r>
            <a:endParaRPr lang="nl-BE" dirty="0"/>
          </a:p>
        </p:txBody>
      </p:sp>
      <p:sp>
        <p:nvSpPr>
          <p:cNvPr id="3" name="Content Placeholder 2"/>
          <p:cNvSpPr>
            <a:spLocks noGrp="1"/>
          </p:cNvSpPr>
          <p:nvPr>
            <p:ph idx="1"/>
          </p:nvPr>
        </p:nvSpPr>
        <p:spPr/>
        <p:txBody>
          <a:bodyPr/>
          <a:lstStyle/>
          <a:p>
            <a:r>
              <a:rPr lang="en-US" dirty="0" smtClean="0"/>
              <a:t>Run the playbook as follows:</a:t>
            </a:r>
            <a:endParaRPr lang="nl-BE" dirty="0"/>
          </a:p>
        </p:txBody>
      </p:sp>
      <p:pic>
        <p:nvPicPr>
          <p:cNvPr id="7" name="Picture 6"/>
          <p:cNvPicPr>
            <a:picLocks noChangeAspect="1"/>
          </p:cNvPicPr>
          <p:nvPr/>
        </p:nvPicPr>
        <p:blipFill>
          <a:blip r:embed="rId2"/>
          <a:stretch>
            <a:fillRect/>
          </a:stretch>
        </p:blipFill>
        <p:spPr>
          <a:xfrm>
            <a:off x="1174505" y="1862137"/>
            <a:ext cx="6572250" cy="3590925"/>
          </a:xfrm>
          <a:prstGeom prst="rect">
            <a:avLst/>
          </a:prstGeom>
        </p:spPr>
      </p:pic>
      <p:pic>
        <p:nvPicPr>
          <p:cNvPr id="8" name="Picture 7"/>
          <p:cNvPicPr>
            <a:picLocks noChangeAspect="1"/>
          </p:cNvPicPr>
          <p:nvPr/>
        </p:nvPicPr>
        <p:blipFill>
          <a:blip r:embed="rId3"/>
          <a:stretch>
            <a:fillRect/>
          </a:stretch>
        </p:blipFill>
        <p:spPr>
          <a:xfrm>
            <a:off x="7126165" y="2981325"/>
            <a:ext cx="4848225" cy="3409950"/>
          </a:xfrm>
          <a:prstGeom prst="rect">
            <a:avLst/>
          </a:prstGeom>
          <a:ln>
            <a:solidFill>
              <a:schemeClr val="bg1"/>
            </a:solidFill>
          </a:ln>
        </p:spPr>
      </p:pic>
    </p:spTree>
    <p:extLst>
      <p:ext uri="{BB962C8B-B14F-4D97-AF65-F5344CB8AC3E}">
        <p14:creationId xmlns:p14="http://schemas.microsoft.com/office/powerpoint/2010/main" val="22896383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have we done?</a:t>
            </a:r>
            <a:endParaRPr lang="nl-BE" dirty="0"/>
          </a:p>
        </p:txBody>
      </p:sp>
      <p:sp>
        <p:nvSpPr>
          <p:cNvPr id="3" name="Content Placeholder 2"/>
          <p:cNvSpPr>
            <a:spLocks noGrp="1"/>
          </p:cNvSpPr>
          <p:nvPr>
            <p:ph idx="1"/>
          </p:nvPr>
        </p:nvSpPr>
        <p:spPr/>
        <p:txBody>
          <a:bodyPr/>
          <a:lstStyle/>
          <a:p>
            <a:r>
              <a:rPr lang="en-US" dirty="0" smtClean="0"/>
              <a:t>We told </a:t>
            </a:r>
            <a:r>
              <a:rPr lang="en-US" dirty="0" err="1" smtClean="0"/>
              <a:t>Ansible</a:t>
            </a:r>
            <a:r>
              <a:rPr lang="en-US" dirty="0" smtClean="0"/>
              <a:t> to install apache2, then copy a server-side file called new-index.html to the target under /</a:t>
            </a:r>
            <a:r>
              <a:rPr lang="en-US" dirty="0" err="1" smtClean="0"/>
              <a:t>var</a:t>
            </a:r>
            <a:r>
              <a:rPr lang="en-US" dirty="0" smtClean="0"/>
              <a:t>/www/html/index.html</a:t>
            </a:r>
          </a:p>
          <a:p>
            <a:r>
              <a:rPr lang="en-US" dirty="0" smtClean="0"/>
              <a:t>We then told </a:t>
            </a:r>
            <a:r>
              <a:rPr lang="en-US" dirty="0" err="1" smtClean="0"/>
              <a:t>Ansible</a:t>
            </a:r>
            <a:r>
              <a:rPr lang="en-US" dirty="0" smtClean="0"/>
              <a:t> to modify a line inside that file using a regular expression</a:t>
            </a:r>
          </a:p>
          <a:p>
            <a:pPr lvl="1"/>
            <a:r>
              <a:rPr lang="en-US" dirty="0" smtClean="0"/>
              <a:t>If line starts with “hello” then replace it with “this page was {{ hello }}”</a:t>
            </a:r>
          </a:p>
          <a:p>
            <a:r>
              <a:rPr lang="en-US" dirty="0" err="1" smtClean="0"/>
              <a:t>Ansible</a:t>
            </a:r>
            <a:r>
              <a:rPr lang="en-US" dirty="0" smtClean="0"/>
              <a:t> substituted {{ hello }} with “modified by </a:t>
            </a:r>
            <a:r>
              <a:rPr lang="en-US" dirty="0" err="1" smtClean="0"/>
              <a:t>ansible</a:t>
            </a:r>
            <a:r>
              <a:rPr lang="en-US" dirty="0" smtClean="0"/>
              <a:t>!”</a:t>
            </a:r>
          </a:p>
          <a:p>
            <a:pPr lvl="1"/>
            <a:r>
              <a:rPr lang="en-US" dirty="0" smtClean="0"/>
              <a:t>hello is declared as a variable inside the playbook directly</a:t>
            </a:r>
          </a:p>
          <a:p>
            <a:r>
              <a:rPr lang="en-US" dirty="0" smtClean="0"/>
              <a:t>What if we wanted to this without regular expressions? Next slides</a:t>
            </a:r>
            <a:endParaRPr lang="nl-BE" dirty="0"/>
          </a:p>
        </p:txBody>
      </p:sp>
    </p:spTree>
    <p:extLst>
      <p:ext uri="{BB962C8B-B14F-4D97-AF65-F5344CB8AC3E}">
        <p14:creationId xmlns:p14="http://schemas.microsoft.com/office/powerpoint/2010/main" val="4942830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a:t>
            </a:r>
            <a:r>
              <a:rPr lang="en-US" dirty="0" err="1" smtClean="0"/>
              <a:t>templating</a:t>
            </a:r>
            <a:r>
              <a:rPr lang="en-US" dirty="0"/>
              <a:t> </a:t>
            </a:r>
            <a:r>
              <a:rPr lang="en-US" dirty="0" smtClean="0"/>
              <a:t>(no regex this time)</a:t>
            </a:r>
            <a:endParaRPr lang="nl-BE" dirty="0"/>
          </a:p>
        </p:txBody>
      </p:sp>
      <p:sp>
        <p:nvSpPr>
          <p:cNvPr id="3" name="Content Placeholder 2"/>
          <p:cNvSpPr>
            <a:spLocks noGrp="1"/>
          </p:cNvSpPr>
          <p:nvPr>
            <p:ph idx="1"/>
          </p:nvPr>
        </p:nvSpPr>
        <p:spPr/>
        <p:txBody>
          <a:bodyPr/>
          <a:lstStyle/>
          <a:p>
            <a:r>
              <a:rPr lang="en-US" dirty="0" smtClean="0"/>
              <a:t>You can directly create variable placeholders in template files (html, etc.)</a:t>
            </a:r>
          </a:p>
          <a:p>
            <a:r>
              <a:rPr lang="en-US" dirty="0" smtClean="0"/>
              <a:t>Then, when invoking an operation such as copy from the template to a destination, automatic variable substitution happens</a:t>
            </a:r>
            <a:endParaRPr lang="nl-BE" dirty="0"/>
          </a:p>
        </p:txBody>
      </p:sp>
      <p:pic>
        <p:nvPicPr>
          <p:cNvPr id="6" name="Picture 5"/>
          <p:cNvPicPr>
            <a:picLocks noChangeAspect="1"/>
          </p:cNvPicPr>
          <p:nvPr/>
        </p:nvPicPr>
        <p:blipFill>
          <a:blip r:embed="rId2"/>
          <a:stretch>
            <a:fillRect/>
          </a:stretch>
        </p:blipFill>
        <p:spPr>
          <a:xfrm>
            <a:off x="1170931" y="2680129"/>
            <a:ext cx="1781175" cy="1695450"/>
          </a:xfrm>
          <a:prstGeom prst="rect">
            <a:avLst/>
          </a:prstGeom>
        </p:spPr>
      </p:pic>
      <p:pic>
        <p:nvPicPr>
          <p:cNvPr id="7" name="Picture 6"/>
          <p:cNvPicPr>
            <a:picLocks noChangeAspect="1"/>
          </p:cNvPicPr>
          <p:nvPr/>
        </p:nvPicPr>
        <p:blipFill>
          <a:blip r:embed="rId3"/>
          <a:stretch>
            <a:fillRect/>
          </a:stretch>
        </p:blipFill>
        <p:spPr>
          <a:xfrm>
            <a:off x="1170931" y="4640992"/>
            <a:ext cx="4400550" cy="1752600"/>
          </a:xfrm>
          <a:prstGeom prst="rect">
            <a:avLst/>
          </a:prstGeom>
        </p:spPr>
      </p:pic>
      <p:pic>
        <p:nvPicPr>
          <p:cNvPr id="8" name="Picture 7"/>
          <p:cNvPicPr>
            <a:picLocks noChangeAspect="1"/>
          </p:cNvPicPr>
          <p:nvPr/>
        </p:nvPicPr>
        <p:blipFill>
          <a:blip r:embed="rId4"/>
          <a:stretch>
            <a:fillRect/>
          </a:stretch>
        </p:blipFill>
        <p:spPr>
          <a:xfrm>
            <a:off x="5029070" y="3260639"/>
            <a:ext cx="3171825" cy="1943100"/>
          </a:xfrm>
          <a:prstGeom prst="rect">
            <a:avLst/>
          </a:prstGeom>
          <a:ln>
            <a:solidFill>
              <a:srgbClr val="002060"/>
            </a:solidFill>
          </a:ln>
        </p:spPr>
      </p:pic>
      <p:sp>
        <p:nvSpPr>
          <p:cNvPr id="9" name="Freeform 8"/>
          <p:cNvSpPr/>
          <p:nvPr/>
        </p:nvSpPr>
        <p:spPr>
          <a:xfrm>
            <a:off x="6858000" y="2916195"/>
            <a:ext cx="1711411" cy="426308"/>
          </a:xfrm>
          <a:custGeom>
            <a:avLst/>
            <a:gdLst>
              <a:gd name="connsiteX0" fmla="*/ 0 w 1711411"/>
              <a:gd name="connsiteY0" fmla="*/ 426308 h 426308"/>
              <a:gd name="connsiteX1" fmla="*/ 179173 w 1711411"/>
              <a:gd name="connsiteY1" fmla="*/ 197708 h 426308"/>
              <a:gd name="connsiteX2" fmla="*/ 877330 w 1711411"/>
              <a:gd name="connsiteY2" fmla="*/ 55605 h 426308"/>
              <a:gd name="connsiteX3" fmla="*/ 1711411 w 1711411"/>
              <a:gd name="connsiteY3" fmla="*/ 0 h 426308"/>
            </a:gdLst>
            <a:ahLst/>
            <a:cxnLst>
              <a:cxn ang="0">
                <a:pos x="connsiteX0" y="connsiteY0"/>
              </a:cxn>
              <a:cxn ang="0">
                <a:pos x="connsiteX1" y="connsiteY1"/>
              </a:cxn>
              <a:cxn ang="0">
                <a:pos x="connsiteX2" y="connsiteY2"/>
              </a:cxn>
              <a:cxn ang="0">
                <a:pos x="connsiteX3" y="connsiteY3"/>
              </a:cxn>
            </a:cxnLst>
            <a:rect l="l" t="t" r="r" b="b"/>
            <a:pathLst>
              <a:path w="1711411" h="426308">
                <a:moveTo>
                  <a:pt x="0" y="426308"/>
                </a:moveTo>
                <a:cubicBezTo>
                  <a:pt x="16475" y="342900"/>
                  <a:pt x="32951" y="259492"/>
                  <a:pt x="179173" y="197708"/>
                </a:cubicBezTo>
                <a:cubicBezTo>
                  <a:pt x="325395" y="135924"/>
                  <a:pt x="621957" y="88556"/>
                  <a:pt x="877330" y="55605"/>
                </a:cubicBezTo>
                <a:cubicBezTo>
                  <a:pt x="1132703" y="22654"/>
                  <a:pt x="1422057" y="11327"/>
                  <a:pt x="171141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extBox 9"/>
          <p:cNvSpPr txBox="1"/>
          <p:nvPr/>
        </p:nvSpPr>
        <p:spPr>
          <a:xfrm>
            <a:off x="8569411" y="2741913"/>
            <a:ext cx="3489623" cy="1477328"/>
          </a:xfrm>
          <a:prstGeom prst="rect">
            <a:avLst/>
          </a:prstGeom>
          <a:noFill/>
        </p:spPr>
        <p:txBody>
          <a:bodyPr wrap="square" rtlCol="0">
            <a:spAutoFit/>
          </a:bodyPr>
          <a:lstStyle/>
          <a:p>
            <a:r>
              <a:rPr lang="en-US" dirty="0" smtClean="0"/>
              <a:t>Don’t worry about port 8080.</a:t>
            </a:r>
          </a:p>
          <a:p>
            <a:r>
              <a:rPr lang="en-US" dirty="0" smtClean="0"/>
              <a:t>We’re just playing with </a:t>
            </a:r>
            <a:r>
              <a:rPr lang="en-US" dirty="0" err="1" smtClean="0"/>
              <a:t>VirtualBox</a:t>
            </a:r>
            <a:r>
              <a:rPr lang="en-US" dirty="0" smtClean="0"/>
              <a:t>’</a:t>
            </a:r>
          </a:p>
          <a:p>
            <a:r>
              <a:rPr lang="en-US" dirty="0"/>
              <a:t>p</a:t>
            </a:r>
            <a:r>
              <a:rPr lang="en-US" dirty="0" smtClean="0"/>
              <a:t>ort redirection feature. Apache is listening to port 80 on the remote system.</a:t>
            </a:r>
            <a:endParaRPr lang="nl-BE" dirty="0"/>
          </a:p>
        </p:txBody>
      </p:sp>
    </p:spTree>
    <p:extLst>
      <p:ext uri="{BB962C8B-B14F-4D97-AF65-F5344CB8AC3E}">
        <p14:creationId xmlns:p14="http://schemas.microsoft.com/office/powerpoint/2010/main" val="12231420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detour: gathering facts – what is this?</a:t>
            </a:r>
            <a:endParaRPr lang="nl-BE" dirty="0"/>
          </a:p>
        </p:txBody>
      </p:sp>
      <p:sp>
        <p:nvSpPr>
          <p:cNvPr id="3" name="Content Placeholder 2"/>
          <p:cNvSpPr>
            <a:spLocks noGrp="1"/>
          </p:cNvSpPr>
          <p:nvPr>
            <p:ph idx="1"/>
          </p:nvPr>
        </p:nvSpPr>
        <p:spPr/>
        <p:txBody>
          <a:bodyPr/>
          <a:lstStyle/>
          <a:p>
            <a:r>
              <a:rPr lang="en-US" dirty="0" smtClean="0"/>
              <a:t>You may have noticed </a:t>
            </a:r>
            <a:r>
              <a:rPr lang="en-US" dirty="0" err="1" smtClean="0"/>
              <a:t>Ansible</a:t>
            </a:r>
            <a:r>
              <a:rPr lang="en-US" dirty="0" smtClean="0"/>
              <a:t> runs a role by default called “gathering facts”</a:t>
            </a:r>
          </a:p>
          <a:p>
            <a:r>
              <a:rPr lang="en-US" dirty="0" err="1" smtClean="0"/>
              <a:t>Ansible</a:t>
            </a:r>
            <a:r>
              <a:rPr lang="en-US" dirty="0" smtClean="0"/>
              <a:t> collects tons of information about targets, information you can use as variables if required</a:t>
            </a:r>
          </a:p>
          <a:p>
            <a:r>
              <a:rPr lang="en-US" dirty="0" smtClean="0"/>
              <a:t>Try this ad-hoc command with the </a:t>
            </a:r>
            <a:r>
              <a:rPr lang="en-US" dirty="0" smtClean="0">
                <a:solidFill>
                  <a:srgbClr val="FF0000"/>
                </a:solidFill>
              </a:rPr>
              <a:t>setup module </a:t>
            </a:r>
            <a:r>
              <a:rPr lang="en-US" dirty="0" smtClean="0"/>
              <a:t>(gathers facts):</a:t>
            </a:r>
            <a:endParaRPr lang="nl-BE" dirty="0"/>
          </a:p>
        </p:txBody>
      </p:sp>
      <p:pic>
        <p:nvPicPr>
          <p:cNvPr id="5" name="Picture 4"/>
          <p:cNvPicPr>
            <a:picLocks noChangeAspect="1"/>
          </p:cNvPicPr>
          <p:nvPr/>
        </p:nvPicPr>
        <p:blipFill>
          <a:blip r:embed="rId2"/>
          <a:stretch>
            <a:fillRect/>
          </a:stretch>
        </p:blipFill>
        <p:spPr>
          <a:xfrm>
            <a:off x="838200" y="3035544"/>
            <a:ext cx="6457950" cy="3371850"/>
          </a:xfrm>
          <a:prstGeom prst="rect">
            <a:avLst/>
          </a:prstGeom>
        </p:spPr>
      </p:pic>
      <p:pic>
        <p:nvPicPr>
          <p:cNvPr id="4" name="Picture 3"/>
          <p:cNvPicPr>
            <a:picLocks noChangeAspect="1"/>
          </p:cNvPicPr>
          <p:nvPr/>
        </p:nvPicPr>
        <p:blipFill>
          <a:blip r:embed="rId3"/>
          <a:stretch>
            <a:fillRect/>
          </a:stretch>
        </p:blipFill>
        <p:spPr>
          <a:xfrm>
            <a:off x="6461425" y="3633014"/>
            <a:ext cx="5534025" cy="3076575"/>
          </a:xfrm>
          <a:prstGeom prst="rect">
            <a:avLst/>
          </a:prstGeom>
          <a:ln>
            <a:solidFill>
              <a:schemeClr val="accent4">
                <a:lumMod val="20000"/>
                <a:lumOff val="80000"/>
              </a:schemeClr>
            </a:solidFill>
          </a:ln>
        </p:spPr>
      </p:pic>
    </p:spTree>
    <p:extLst>
      <p:ext uri="{BB962C8B-B14F-4D97-AF65-F5344CB8AC3E}">
        <p14:creationId xmlns:p14="http://schemas.microsoft.com/office/powerpoint/2010/main" val="12244332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Gathering facts: what for</a:t>
            </a:r>
            <a:endParaRPr lang="nl-BE" dirty="0"/>
          </a:p>
        </p:txBody>
      </p:sp>
      <p:sp>
        <p:nvSpPr>
          <p:cNvPr id="3" name="Content Placeholder 2"/>
          <p:cNvSpPr>
            <a:spLocks noGrp="1"/>
          </p:cNvSpPr>
          <p:nvPr>
            <p:ph idx="1"/>
          </p:nvPr>
        </p:nvSpPr>
        <p:spPr/>
        <p:txBody>
          <a:bodyPr/>
          <a:lstStyle/>
          <a:p>
            <a:r>
              <a:rPr lang="en-US" dirty="0" smtClean="0"/>
              <a:t>You can use those facts as dynamic variables in your plays</a:t>
            </a:r>
          </a:p>
          <a:p>
            <a:r>
              <a:rPr lang="en-US" dirty="0" smtClean="0"/>
              <a:t>Suppose you need to know the IP of the remote system </a:t>
            </a:r>
            <a:r>
              <a:rPr lang="en-US" dirty="0" err="1" smtClean="0"/>
              <a:t>Ansible</a:t>
            </a:r>
            <a:r>
              <a:rPr lang="en-US" dirty="0" smtClean="0"/>
              <a:t> is currently processing</a:t>
            </a:r>
          </a:p>
          <a:p>
            <a:r>
              <a:rPr lang="en-US" dirty="0" smtClean="0"/>
              <a:t>Variables for the host currently being processed are accessible via dictionary </a:t>
            </a:r>
            <a:r>
              <a:rPr lang="en-US" dirty="0" err="1" smtClean="0"/>
              <a:t>hostvars</a:t>
            </a:r>
            <a:endParaRPr lang="en-US" dirty="0" smtClean="0"/>
          </a:p>
          <a:p>
            <a:r>
              <a:rPr lang="en-US" dirty="0" smtClean="0"/>
              <a:t>Use the </a:t>
            </a:r>
            <a:r>
              <a:rPr lang="en-US" dirty="0" smtClean="0">
                <a:solidFill>
                  <a:srgbClr val="FF0000"/>
                </a:solidFill>
              </a:rPr>
              <a:t>debug</a:t>
            </a:r>
            <a:r>
              <a:rPr lang="en-US" dirty="0" smtClean="0"/>
              <a:t> task to dump a variable on the screen and see how this works</a:t>
            </a:r>
            <a:endParaRPr lang="nl-BE" dirty="0"/>
          </a:p>
        </p:txBody>
      </p:sp>
      <p:pic>
        <p:nvPicPr>
          <p:cNvPr id="4" name="Picture 3"/>
          <p:cNvPicPr>
            <a:picLocks noChangeAspect="1"/>
          </p:cNvPicPr>
          <p:nvPr/>
        </p:nvPicPr>
        <p:blipFill>
          <a:blip r:embed="rId2"/>
          <a:stretch>
            <a:fillRect/>
          </a:stretch>
        </p:blipFill>
        <p:spPr>
          <a:xfrm>
            <a:off x="1167199" y="3907051"/>
            <a:ext cx="7300939" cy="1128327"/>
          </a:xfrm>
          <a:prstGeom prst="rect">
            <a:avLst/>
          </a:prstGeom>
        </p:spPr>
      </p:pic>
    </p:spTree>
    <p:extLst>
      <p:ext uri="{BB962C8B-B14F-4D97-AF65-F5344CB8AC3E}">
        <p14:creationId xmlns:p14="http://schemas.microsoft.com/office/powerpoint/2010/main" val="2747323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r>
              <a:rPr lang="en-US" dirty="0" smtClean="0"/>
              <a:t> configuration: which one gets used?</a:t>
            </a:r>
            <a:endParaRPr lang="nl-BE" dirty="0"/>
          </a:p>
        </p:txBody>
      </p:sp>
      <p:pic>
        <p:nvPicPr>
          <p:cNvPr id="4" name="Content Placeholder 3"/>
          <p:cNvPicPr>
            <a:picLocks noGrp="1" noChangeAspect="1"/>
          </p:cNvPicPr>
          <p:nvPr>
            <p:ph idx="1"/>
          </p:nvPr>
        </p:nvPicPr>
        <p:blipFill>
          <a:blip r:embed="rId2"/>
          <a:stretch>
            <a:fillRect/>
          </a:stretch>
        </p:blipFill>
        <p:spPr>
          <a:xfrm>
            <a:off x="1511818" y="1262063"/>
            <a:ext cx="9168364" cy="4914900"/>
          </a:xfrm>
          <a:prstGeom prst="rect">
            <a:avLst/>
          </a:prstGeom>
        </p:spPr>
      </p:pic>
    </p:spTree>
    <p:extLst>
      <p:ext uri="{BB962C8B-B14F-4D97-AF65-F5344CB8AC3E}">
        <p14:creationId xmlns:p14="http://schemas.microsoft.com/office/powerpoint/2010/main" val="234606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r>
              <a:rPr lang="en-US" dirty="0" smtClean="0"/>
              <a:t> handlers</a:t>
            </a:r>
            <a:endParaRPr lang="nl-BE" dirty="0"/>
          </a:p>
        </p:txBody>
      </p:sp>
      <p:sp>
        <p:nvSpPr>
          <p:cNvPr id="3" name="Content Placeholder 2"/>
          <p:cNvSpPr>
            <a:spLocks noGrp="1"/>
          </p:cNvSpPr>
          <p:nvPr>
            <p:ph idx="1"/>
          </p:nvPr>
        </p:nvSpPr>
        <p:spPr/>
        <p:txBody>
          <a:bodyPr/>
          <a:lstStyle/>
          <a:p>
            <a:r>
              <a:rPr lang="en-US" dirty="0" smtClean="0"/>
              <a:t>If you make a change that requires to restart a process, create a handler in the playbook as follows. Handlers are smart enough to bounce the service just once, even if called by multiple tasks.</a:t>
            </a:r>
            <a:endParaRPr lang="nl-BE" dirty="0"/>
          </a:p>
        </p:txBody>
      </p:sp>
      <p:grpSp>
        <p:nvGrpSpPr>
          <p:cNvPr id="6" name="Group 5"/>
          <p:cNvGrpSpPr/>
          <p:nvPr/>
        </p:nvGrpSpPr>
        <p:grpSpPr>
          <a:xfrm>
            <a:off x="1144830" y="2568793"/>
            <a:ext cx="6559693" cy="3181350"/>
            <a:chOff x="1188792" y="2129178"/>
            <a:chExt cx="6559693" cy="3181350"/>
          </a:xfrm>
        </p:grpSpPr>
        <p:pic>
          <p:nvPicPr>
            <p:cNvPr id="5" name="Picture 4"/>
            <p:cNvPicPr>
              <a:picLocks noChangeAspect="1"/>
            </p:cNvPicPr>
            <p:nvPr/>
          </p:nvPicPr>
          <p:blipFill>
            <a:blip r:embed="rId2"/>
            <a:stretch>
              <a:fillRect/>
            </a:stretch>
          </p:blipFill>
          <p:spPr>
            <a:xfrm>
              <a:off x="1188792" y="2129178"/>
              <a:ext cx="4029075" cy="3181350"/>
            </a:xfrm>
            <a:prstGeom prst="rect">
              <a:avLst/>
            </a:prstGeom>
          </p:spPr>
        </p:pic>
        <p:sp>
          <p:nvSpPr>
            <p:cNvPr id="4" name="TextBox 3"/>
            <p:cNvSpPr txBox="1"/>
            <p:nvPr/>
          </p:nvSpPr>
          <p:spPr>
            <a:xfrm>
              <a:off x="3388433" y="4341886"/>
              <a:ext cx="4360052"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smtClean="0"/>
                <a:t>Handlers are called by name, as shown here</a:t>
              </a:r>
              <a:endParaRPr lang="nl-BE" dirty="0"/>
            </a:p>
          </p:txBody>
        </p:sp>
      </p:grpSp>
    </p:spTree>
    <p:extLst>
      <p:ext uri="{BB962C8B-B14F-4D97-AF65-F5344CB8AC3E}">
        <p14:creationId xmlns:p14="http://schemas.microsoft.com/office/powerpoint/2010/main" val="38637506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Playbooks with multiple inventory groups</a:t>
            </a:r>
            <a:endParaRPr lang="nl-BE" dirty="0"/>
          </a:p>
        </p:txBody>
      </p:sp>
      <p:sp>
        <p:nvSpPr>
          <p:cNvPr id="3" name="Content Placeholder 2"/>
          <p:cNvSpPr>
            <a:spLocks noGrp="1"/>
          </p:cNvSpPr>
          <p:nvPr>
            <p:ph idx="1"/>
          </p:nvPr>
        </p:nvSpPr>
        <p:spPr/>
        <p:txBody>
          <a:bodyPr/>
          <a:lstStyle/>
          <a:p>
            <a:r>
              <a:rPr lang="en-US" dirty="0" smtClean="0"/>
              <a:t>You can create multiple group plays inside one playbook, like so:</a:t>
            </a:r>
            <a:endParaRPr lang="nl-BE" dirty="0"/>
          </a:p>
        </p:txBody>
      </p:sp>
      <p:pic>
        <p:nvPicPr>
          <p:cNvPr id="4" name="Picture 3"/>
          <p:cNvPicPr>
            <a:picLocks noChangeAspect="1"/>
          </p:cNvPicPr>
          <p:nvPr/>
        </p:nvPicPr>
        <p:blipFill>
          <a:blip r:embed="rId2"/>
          <a:stretch>
            <a:fillRect/>
          </a:stretch>
        </p:blipFill>
        <p:spPr>
          <a:xfrm>
            <a:off x="1181466" y="1802538"/>
            <a:ext cx="4676775" cy="4705350"/>
          </a:xfrm>
          <a:prstGeom prst="rect">
            <a:avLst/>
          </a:prstGeom>
          <a:ln>
            <a:solidFill>
              <a:srgbClr val="002060"/>
            </a:solidFill>
          </a:ln>
        </p:spPr>
      </p:pic>
    </p:spTree>
    <p:extLst>
      <p:ext uri="{BB962C8B-B14F-4D97-AF65-F5344CB8AC3E}">
        <p14:creationId xmlns:p14="http://schemas.microsoft.com/office/powerpoint/2010/main" val="114259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Playbooks with roles</a:t>
            </a:r>
            <a:endParaRPr lang="nl-BE" dirty="0"/>
          </a:p>
        </p:txBody>
      </p:sp>
      <p:sp>
        <p:nvSpPr>
          <p:cNvPr id="5" name="Text Placeholder 4"/>
          <p:cNvSpPr>
            <a:spLocks noGrp="1"/>
          </p:cNvSpPr>
          <p:nvPr>
            <p:ph type="body" idx="1"/>
          </p:nvPr>
        </p:nvSpPr>
        <p:spPr/>
        <p:txBody>
          <a:bodyPr/>
          <a:lstStyle/>
          <a:p>
            <a:endParaRPr lang="nl-BE"/>
          </a:p>
        </p:txBody>
      </p:sp>
    </p:spTree>
    <p:extLst>
      <p:ext uri="{BB962C8B-B14F-4D97-AF65-F5344CB8AC3E}">
        <p14:creationId xmlns:p14="http://schemas.microsoft.com/office/powerpoint/2010/main" val="41038877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playbooks with roles</a:t>
            </a:r>
            <a:endParaRPr lang="nl-BE" dirty="0"/>
          </a:p>
        </p:txBody>
      </p:sp>
      <p:sp>
        <p:nvSpPr>
          <p:cNvPr id="3" name="Content Placeholder 2"/>
          <p:cNvSpPr>
            <a:spLocks noGrp="1"/>
          </p:cNvSpPr>
          <p:nvPr>
            <p:ph idx="1"/>
          </p:nvPr>
        </p:nvSpPr>
        <p:spPr/>
        <p:txBody>
          <a:bodyPr/>
          <a:lstStyle/>
          <a:p>
            <a:r>
              <a:rPr lang="en-US" dirty="0" smtClean="0"/>
              <a:t>The playbooks we created so far are simple playbooks with a list of plays and variables directly in one YAML file</a:t>
            </a:r>
          </a:p>
          <a:p>
            <a:r>
              <a:rPr lang="en-US" dirty="0" smtClean="0"/>
              <a:t>Playbooks that automate multiple systems typically break down the plays by role</a:t>
            </a:r>
          </a:p>
          <a:p>
            <a:r>
              <a:rPr lang="en-US" dirty="0" smtClean="0"/>
              <a:t>Systems in the inventory are assigned roles, and each role has its own templates, files, handlers, variables and plays</a:t>
            </a:r>
          </a:p>
          <a:p>
            <a:r>
              <a:rPr lang="en-US" dirty="0" smtClean="0"/>
              <a:t>The main playbook is therefore very simple: it assigns roles to groups, and that’s it</a:t>
            </a:r>
          </a:p>
          <a:p>
            <a:r>
              <a:rPr lang="en-US" dirty="0" smtClean="0"/>
              <a:t>Each role contains a specific directory with at least one tasks/</a:t>
            </a:r>
            <a:r>
              <a:rPr lang="en-US" dirty="0" err="1" smtClean="0"/>
              <a:t>main.yml</a:t>
            </a:r>
            <a:r>
              <a:rPr lang="en-US" dirty="0" smtClean="0"/>
              <a:t> file</a:t>
            </a:r>
          </a:p>
          <a:p>
            <a:r>
              <a:rPr lang="en-US" dirty="0" smtClean="0"/>
              <a:t>This is quite common in community playbooks, so let’s get used to that structure (see next slide)</a:t>
            </a:r>
            <a:endParaRPr lang="nl-BE" dirty="0"/>
          </a:p>
        </p:txBody>
      </p:sp>
    </p:spTree>
    <p:extLst>
      <p:ext uri="{BB962C8B-B14F-4D97-AF65-F5344CB8AC3E}">
        <p14:creationId xmlns:p14="http://schemas.microsoft.com/office/powerpoint/2010/main" val="18560508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playbook with roles</a:t>
            </a:r>
            <a:endParaRPr lang="nl-BE" dirty="0"/>
          </a:p>
        </p:txBody>
      </p:sp>
      <p:sp>
        <p:nvSpPr>
          <p:cNvPr id="3" name="Content Placeholder 2"/>
          <p:cNvSpPr>
            <a:spLocks noGrp="1"/>
          </p:cNvSpPr>
          <p:nvPr>
            <p:ph idx="1"/>
          </p:nvPr>
        </p:nvSpPr>
        <p:spPr/>
        <p:txBody>
          <a:bodyPr/>
          <a:lstStyle/>
          <a:p>
            <a:r>
              <a:rPr lang="en-US" dirty="0" smtClean="0"/>
              <a:t>Your playbook becomes as simple as: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You need to create a corresponding directory structure that tell </a:t>
            </a:r>
            <a:r>
              <a:rPr lang="en-US" dirty="0" err="1" smtClean="0"/>
              <a:t>Ansible</a:t>
            </a:r>
            <a:r>
              <a:rPr lang="en-US" dirty="0" smtClean="0"/>
              <a:t> where to find a given role’s plays and variables</a:t>
            </a:r>
          </a:p>
          <a:p>
            <a:pPr marL="0" indent="0">
              <a:buNone/>
            </a:pPr>
            <a:r>
              <a:rPr lang="en-US" dirty="0" smtClean="0"/>
              <a:t>     </a:t>
            </a:r>
            <a:endParaRPr lang="nl-BE" dirty="0"/>
          </a:p>
        </p:txBody>
      </p:sp>
      <p:pic>
        <p:nvPicPr>
          <p:cNvPr id="4" name="Picture 3"/>
          <p:cNvPicPr>
            <a:picLocks noChangeAspect="1"/>
          </p:cNvPicPr>
          <p:nvPr/>
        </p:nvPicPr>
        <p:blipFill>
          <a:blip r:embed="rId2"/>
          <a:stretch>
            <a:fillRect/>
          </a:stretch>
        </p:blipFill>
        <p:spPr>
          <a:xfrm>
            <a:off x="838199" y="2030611"/>
            <a:ext cx="5406301" cy="2603034"/>
          </a:xfrm>
          <a:prstGeom prst="rect">
            <a:avLst/>
          </a:prstGeom>
          <a:ln>
            <a:solidFill>
              <a:schemeClr val="bg1"/>
            </a:solidFill>
          </a:ln>
        </p:spPr>
      </p:pic>
    </p:spTree>
    <p:extLst>
      <p:ext uri="{BB962C8B-B14F-4D97-AF65-F5344CB8AC3E}">
        <p14:creationId xmlns:p14="http://schemas.microsoft.com/office/powerpoint/2010/main" val="30769524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directory structure</a:t>
            </a:r>
            <a:endParaRPr lang="nl-BE" dirty="0"/>
          </a:p>
        </p:txBody>
      </p:sp>
      <p:sp>
        <p:nvSpPr>
          <p:cNvPr id="3" name="Content Placeholder 2"/>
          <p:cNvSpPr>
            <a:spLocks noGrp="1"/>
          </p:cNvSpPr>
          <p:nvPr>
            <p:ph idx="1"/>
          </p:nvPr>
        </p:nvSpPr>
        <p:spPr/>
        <p:txBody>
          <a:bodyPr/>
          <a:lstStyle/>
          <a:p>
            <a:r>
              <a:rPr lang="en-US" dirty="0" smtClean="0"/>
              <a:t>To keep a simple master playbook, break down individual roles into directories</a:t>
            </a:r>
          </a:p>
          <a:p>
            <a:r>
              <a:rPr lang="en-US" dirty="0" smtClean="0"/>
              <a:t>Inside each role directory, have at least one tasks/</a:t>
            </a:r>
            <a:r>
              <a:rPr lang="en-US" dirty="0" err="1" smtClean="0"/>
              <a:t>main.yml</a:t>
            </a:r>
            <a:r>
              <a:rPr lang="en-US" dirty="0" smtClean="0"/>
              <a:t> playbook</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Variables defined in filename </a:t>
            </a:r>
            <a:r>
              <a:rPr lang="en-US" i="1" dirty="0" smtClean="0">
                <a:solidFill>
                  <a:srgbClr val="FF0000"/>
                </a:solidFill>
              </a:rPr>
              <a:t>all</a:t>
            </a:r>
            <a:r>
              <a:rPr lang="en-US" dirty="0" smtClean="0"/>
              <a:t> in directory </a:t>
            </a:r>
            <a:r>
              <a:rPr lang="en-US" dirty="0" err="1" smtClean="0">
                <a:solidFill>
                  <a:srgbClr val="FF0000"/>
                </a:solidFill>
              </a:rPr>
              <a:t>group_vars</a:t>
            </a:r>
            <a:r>
              <a:rPr lang="en-US" dirty="0" smtClean="0"/>
              <a:t> apply to all roles</a:t>
            </a:r>
          </a:p>
          <a:p>
            <a:r>
              <a:rPr lang="en-US" dirty="0" smtClean="0"/>
              <a:t>Roles can have their own variables too (</a:t>
            </a:r>
            <a:r>
              <a:rPr lang="en-US" dirty="0" err="1" smtClean="0"/>
              <a:t>host_vars</a:t>
            </a:r>
            <a:r>
              <a:rPr lang="en-US" dirty="0" smtClean="0"/>
              <a:t> take </a:t>
            </a:r>
            <a:r>
              <a:rPr lang="en-US" dirty="0" err="1" smtClean="0"/>
              <a:t>precedences</a:t>
            </a:r>
            <a:r>
              <a:rPr lang="en-US" dirty="0" smtClean="0"/>
              <a:t>, followed by </a:t>
            </a:r>
            <a:r>
              <a:rPr lang="en-US" dirty="0" err="1" smtClean="0"/>
              <a:t>group_vars</a:t>
            </a:r>
            <a:r>
              <a:rPr lang="en-US" dirty="0" smtClean="0"/>
              <a:t>/&lt;group&gt;, followed by </a:t>
            </a:r>
            <a:r>
              <a:rPr lang="en-US" dirty="0" err="1" smtClean="0"/>
              <a:t>group_vars</a:t>
            </a:r>
            <a:r>
              <a:rPr lang="en-US" dirty="0" smtClean="0"/>
              <a:t>/all)</a:t>
            </a:r>
            <a:endParaRPr lang="nl-BE" dirty="0"/>
          </a:p>
        </p:txBody>
      </p:sp>
      <p:pic>
        <p:nvPicPr>
          <p:cNvPr id="4" name="Picture 3"/>
          <p:cNvPicPr>
            <a:picLocks noChangeAspect="1"/>
          </p:cNvPicPr>
          <p:nvPr/>
        </p:nvPicPr>
        <p:blipFill>
          <a:blip r:embed="rId2"/>
          <a:stretch>
            <a:fillRect/>
          </a:stretch>
        </p:blipFill>
        <p:spPr>
          <a:xfrm>
            <a:off x="1186595" y="2243869"/>
            <a:ext cx="2714625" cy="2581275"/>
          </a:xfrm>
          <a:prstGeom prst="rect">
            <a:avLst/>
          </a:prstGeom>
        </p:spPr>
      </p:pic>
    </p:spTree>
    <p:extLst>
      <p:ext uri="{BB962C8B-B14F-4D97-AF65-F5344CB8AC3E}">
        <p14:creationId xmlns:p14="http://schemas.microsoft.com/office/powerpoint/2010/main" val="20546448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I put in those role directories?</a:t>
            </a:r>
            <a:endParaRPr lang="nl-BE" dirty="0"/>
          </a:p>
        </p:txBody>
      </p:sp>
      <p:sp>
        <p:nvSpPr>
          <p:cNvPr id="3" name="Content Placeholder 2"/>
          <p:cNvSpPr>
            <a:spLocks noGrp="1"/>
          </p:cNvSpPr>
          <p:nvPr>
            <p:ph idx="1"/>
          </p:nvPr>
        </p:nvSpPr>
        <p:spPr/>
        <p:txBody>
          <a:bodyPr/>
          <a:lstStyle/>
          <a:p>
            <a:r>
              <a:rPr lang="en-US" dirty="0" smtClean="0"/>
              <a:t>The following directories are very frequent inside role directories</a:t>
            </a:r>
          </a:p>
          <a:p>
            <a:pPr lvl="1"/>
            <a:r>
              <a:rPr lang="en-US" dirty="0" smtClean="0">
                <a:solidFill>
                  <a:srgbClr val="FF0000"/>
                </a:solidFill>
              </a:rPr>
              <a:t>tasks</a:t>
            </a:r>
            <a:r>
              <a:rPr lang="en-US" dirty="0" smtClean="0"/>
              <a:t>: main list of tasks for this role</a:t>
            </a:r>
          </a:p>
          <a:p>
            <a:pPr lvl="1"/>
            <a:r>
              <a:rPr lang="en-US" dirty="0" smtClean="0">
                <a:solidFill>
                  <a:srgbClr val="FF0000"/>
                </a:solidFill>
              </a:rPr>
              <a:t>handlers</a:t>
            </a:r>
            <a:r>
              <a:rPr lang="en-US" dirty="0" smtClean="0"/>
              <a:t>: handlers for this role (can be called outside this role too)</a:t>
            </a:r>
          </a:p>
          <a:p>
            <a:pPr lvl="1"/>
            <a:r>
              <a:rPr lang="en-US" dirty="0">
                <a:solidFill>
                  <a:srgbClr val="FF0000"/>
                </a:solidFill>
              </a:rPr>
              <a:t>d</a:t>
            </a:r>
            <a:r>
              <a:rPr lang="en-US" dirty="0" smtClean="0">
                <a:solidFill>
                  <a:srgbClr val="FF0000"/>
                </a:solidFill>
              </a:rPr>
              <a:t>efaults</a:t>
            </a:r>
            <a:r>
              <a:rPr lang="en-US" dirty="0" smtClean="0"/>
              <a:t>: default variables for this role</a:t>
            </a:r>
          </a:p>
          <a:p>
            <a:pPr lvl="1"/>
            <a:r>
              <a:rPr lang="en-US" dirty="0" err="1">
                <a:solidFill>
                  <a:srgbClr val="FF0000"/>
                </a:solidFill>
              </a:rPr>
              <a:t>v</a:t>
            </a:r>
            <a:r>
              <a:rPr lang="en-US" dirty="0" err="1" smtClean="0">
                <a:solidFill>
                  <a:srgbClr val="FF0000"/>
                </a:solidFill>
              </a:rPr>
              <a:t>ars</a:t>
            </a:r>
            <a:r>
              <a:rPr lang="en-US" dirty="0" smtClean="0"/>
              <a:t>: other variables for this role</a:t>
            </a:r>
          </a:p>
          <a:p>
            <a:pPr lvl="1"/>
            <a:r>
              <a:rPr lang="en-US" dirty="0">
                <a:solidFill>
                  <a:srgbClr val="FF0000"/>
                </a:solidFill>
              </a:rPr>
              <a:t>f</a:t>
            </a:r>
            <a:r>
              <a:rPr lang="en-US" dirty="0" smtClean="0">
                <a:solidFill>
                  <a:srgbClr val="FF0000"/>
                </a:solidFill>
              </a:rPr>
              <a:t>iles</a:t>
            </a:r>
            <a:r>
              <a:rPr lang="en-US" dirty="0" smtClean="0"/>
              <a:t>: files which can be deployed via this role</a:t>
            </a:r>
          </a:p>
          <a:p>
            <a:pPr lvl="1"/>
            <a:r>
              <a:rPr lang="en-US" dirty="0">
                <a:solidFill>
                  <a:srgbClr val="FF0000"/>
                </a:solidFill>
              </a:rPr>
              <a:t>t</a:t>
            </a:r>
            <a:r>
              <a:rPr lang="en-US" dirty="0" smtClean="0">
                <a:solidFill>
                  <a:srgbClr val="FF0000"/>
                </a:solidFill>
              </a:rPr>
              <a:t>emplates</a:t>
            </a:r>
            <a:r>
              <a:rPr lang="en-US" dirty="0" smtClean="0"/>
              <a:t>: templates </a:t>
            </a:r>
            <a:r>
              <a:rPr lang="en-US" dirty="0" err="1" smtClean="0"/>
              <a:t>whihch</a:t>
            </a:r>
            <a:r>
              <a:rPr lang="en-US" dirty="0" smtClean="0"/>
              <a:t> can be deployed via this role</a:t>
            </a:r>
          </a:p>
          <a:p>
            <a:pPr lvl="1"/>
            <a:r>
              <a:rPr lang="en-US" dirty="0" smtClean="0">
                <a:solidFill>
                  <a:srgbClr val="FF0000"/>
                </a:solidFill>
              </a:rPr>
              <a:t>meta</a:t>
            </a:r>
            <a:r>
              <a:rPr lang="en-US" dirty="0" smtClean="0"/>
              <a:t>: metadata for this role</a:t>
            </a:r>
            <a:endParaRPr lang="nl-BE" dirty="0"/>
          </a:p>
        </p:txBody>
      </p:sp>
    </p:spTree>
    <p:extLst>
      <p:ext uri="{BB962C8B-B14F-4D97-AF65-F5344CB8AC3E}">
        <p14:creationId xmlns:p14="http://schemas.microsoft.com/office/powerpoint/2010/main" val="14633050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deploying a 4-VM </a:t>
            </a:r>
            <a:r>
              <a:rPr lang="en-US" dirty="0" err="1" smtClean="0"/>
              <a:t>Opencart</a:t>
            </a:r>
            <a:r>
              <a:rPr lang="en-US" dirty="0" smtClean="0"/>
              <a:t> app</a:t>
            </a:r>
            <a:endParaRPr lang="nl-BE" dirty="0"/>
          </a:p>
        </p:txBody>
      </p:sp>
      <p:sp>
        <p:nvSpPr>
          <p:cNvPr id="3" name="Content Placeholder 2"/>
          <p:cNvSpPr>
            <a:spLocks noGrp="1"/>
          </p:cNvSpPr>
          <p:nvPr>
            <p:ph idx="1"/>
          </p:nvPr>
        </p:nvSpPr>
        <p:spPr/>
        <p:txBody>
          <a:bodyPr/>
          <a:lstStyle/>
          <a:p>
            <a:r>
              <a:rPr lang="en-US" dirty="0"/>
              <a:t>Take a look at </a:t>
            </a:r>
            <a:r>
              <a:rPr lang="en-US" dirty="0">
                <a:hlinkClick r:id="rId2"/>
              </a:rPr>
              <a:t>https://</a:t>
            </a:r>
            <a:r>
              <a:rPr lang="en-US" dirty="0" smtClean="0">
                <a:hlinkClick r:id="rId2"/>
              </a:rPr>
              <a:t>wwwin-gitlab-sjc.cisco.com/cpaggen/Ansible/blob/master/OpenCart/deploy-opencart.yml</a:t>
            </a:r>
            <a:r>
              <a:rPr lang="en-US" dirty="0" smtClean="0"/>
              <a:t> </a:t>
            </a:r>
          </a:p>
        </p:txBody>
      </p:sp>
      <p:sp>
        <p:nvSpPr>
          <p:cNvPr id="5" name="TextBox 4"/>
          <p:cNvSpPr txBox="1"/>
          <p:nvPr/>
        </p:nvSpPr>
        <p:spPr>
          <a:xfrm>
            <a:off x="3384115" y="3396687"/>
            <a:ext cx="4989838" cy="64633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dirty="0" smtClean="0"/>
              <a:t>We have three groups of hosts, each with two roles applied to them for a total of 4 unique roles.</a:t>
            </a:r>
            <a:endParaRPr lang="nl-BE" dirty="0"/>
          </a:p>
        </p:txBody>
      </p:sp>
      <p:pic>
        <p:nvPicPr>
          <p:cNvPr id="6" name="Picture 5"/>
          <p:cNvPicPr>
            <a:picLocks noChangeAspect="1"/>
          </p:cNvPicPr>
          <p:nvPr/>
        </p:nvPicPr>
        <p:blipFill>
          <a:blip r:embed="rId3"/>
          <a:stretch>
            <a:fillRect/>
          </a:stretch>
        </p:blipFill>
        <p:spPr>
          <a:xfrm>
            <a:off x="1186248" y="2408796"/>
            <a:ext cx="1676400" cy="3028950"/>
          </a:xfrm>
          <a:prstGeom prst="rect">
            <a:avLst/>
          </a:prstGeom>
          <a:ln>
            <a:solidFill>
              <a:srgbClr val="002060"/>
            </a:solidFill>
          </a:ln>
        </p:spPr>
      </p:pic>
    </p:spTree>
    <p:extLst>
      <p:ext uri="{BB962C8B-B14F-4D97-AF65-F5344CB8AC3E}">
        <p14:creationId xmlns:p14="http://schemas.microsoft.com/office/powerpoint/2010/main" val="20648416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Directory structure</a:t>
            </a:r>
            <a:endParaRPr lang="nl-BE" dirty="0"/>
          </a:p>
        </p:txBody>
      </p:sp>
      <p:sp>
        <p:nvSpPr>
          <p:cNvPr id="3" name="Content Placeholder 2"/>
          <p:cNvSpPr>
            <a:spLocks noGrp="1"/>
          </p:cNvSpPr>
          <p:nvPr>
            <p:ph idx="1"/>
          </p:nvPr>
        </p:nvSpPr>
        <p:spPr/>
        <p:txBody>
          <a:bodyPr/>
          <a:lstStyle/>
          <a:p>
            <a:r>
              <a:rPr lang="en-US" dirty="0" smtClean="0"/>
              <a:t>Inside our roles directory, we find these sub-directories:</a:t>
            </a:r>
            <a:endParaRPr lang="nl-BE" dirty="0"/>
          </a:p>
        </p:txBody>
      </p:sp>
      <p:pic>
        <p:nvPicPr>
          <p:cNvPr id="5" name="Picture 4"/>
          <p:cNvPicPr>
            <a:picLocks noChangeAspect="1"/>
          </p:cNvPicPr>
          <p:nvPr/>
        </p:nvPicPr>
        <p:blipFill>
          <a:blip r:embed="rId2"/>
          <a:stretch>
            <a:fillRect/>
          </a:stretch>
        </p:blipFill>
        <p:spPr>
          <a:xfrm>
            <a:off x="1164826" y="1717590"/>
            <a:ext cx="2342770" cy="4856206"/>
          </a:xfrm>
          <a:prstGeom prst="rect">
            <a:avLst/>
          </a:prstGeom>
        </p:spPr>
      </p:pic>
      <p:sp>
        <p:nvSpPr>
          <p:cNvPr id="6" name="TextBox 5"/>
          <p:cNvSpPr txBox="1"/>
          <p:nvPr/>
        </p:nvSpPr>
        <p:spPr>
          <a:xfrm>
            <a:off x="4381500" y="3258188"/>
            <a:ext cx="3429000" cy="92333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dirty="0" smtClean="0"/>
              <a:t>Each sub-directory must contain at least a tasks directory in which there must be a </a:t>
            </a:r>
            <a:r>
              <a:rPr lang="en-US" dirty="0" err="1" smtClean="0"/>
              <a:t>main.yml</a:t>
            </a:r>
            <a:r>
              <a:rPr lang="en-US" dirty="0" smtClean="0"/>
              <a:t> file</a:t>
            </a:r>
            <a:endParaRPr lang="nl-BE" dirty="0"/>
          </a:p>
        </p:txBody>
      </p:sp>
    </p:spTree>
    <p:extLst>
      <p:ext uri="{BB962C8B-B14F-4D97-AF65-F5344CB8AC3E}">
        <p14:creationId xmlns:p14="http://schemas.microsoft.com/office/powerpoint/2010/main" val="2549905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explore a role</a:t>
            </a:r>
            <a:endParaRPr lang="nl-BE" dirty="0"/>
          </a:p>
        </p:txBody>
      </p:sp>
      <p:sp>
        <p:nvSpPr>
          <p:cNvPr id="3" name="Content Placeholder 2"/>
          <p:cNvSpPr>
            <a:spLocks noGrp="1"/>
          </p:cNvSpPr>
          <p:nvPr>
            <p:ph idx="1"/>
          </p:nvPr>
        </p:nvSpPr>
        <p:spPr/>
        <p:txBody>
          <a:bodyPr/>
          <a:lstStyle/>
          <a:p>
            <a:r>
              <a:rPr lang="en-US" dirty="0" smtClean="0"/>
              <a:t>This is roles/</a:t>
            </a:r>
            <a:r>
              <a:rPr lang="en-US" dirty="0" err="1" smtClean="0"/>
              <a:t>opencart</a:t>
            </a:r>
            <a:r>
              <a:rPr lang="en-US" dirty="0" smtClean="0"/>
              <a:t>-common/tasks/</a:t>
            </a:r>
            <a:r>
              <a:rPr lang="en-US" dirty="0" err="1" smtClean="0"/>
              <a:t>main.yml</a:t>
            </a:r>
            <a:endParaRPr lang="nl-BE" dirty="0"/>
          </a:p>
        </p:txBody>
      </p:sp>
      <p:grpSp>
        <p:nvGrpSpPr>
          <p:cNvPr id="6" name="Group 5"/>
          <p:cNvGrpSpPr/>
          <p:nvPr/>
        </p:nvGrpSpPr>
        <p:grpSpPr>
          <a:xfrm>
            <a:off x="408545" y="1778090"/>
            <a:ext cx="6319708" cy="4729798"/>
            <a:chOff x="408545" y="1778090"/>
            <a:chExt cx="6319708" cy="4729798"/>
          </a:xfrm>
        </p:grpSpPr>
        <p:pic>
          <p:nvPicPr>
            <p:cNvPr id="4" name="Picture 3"/>
            <p:cNvPicPr>
              <a:picLocks noChangeAspect="1"/>
            </p:cNvPicPr>
            <p:nvPr/>
          </p:nvPicPr>
          <p:blipFill>
            <a:blip r:embed="rId2"/>
            <a:stretch>
              <a:fillRect/>
            </a:stretch>
          </p:blipFill>
          <p:spPr>
            <a:xfrm>
              <a:off x="408545" y="1778090"/>
              <a:ext cx="4762758" cy="4729798"/>
            </a:xfrm>
            <a:prstGeom prst="rect">
              <a:avLst/>
            </a:prstGeom>
            <a:ln>
              <a:solidFill>
                <a:srgbClr val="002060"/>
              </a:solidFill>
            </a:ln>
          </p:spPr>
        </p:pic>
        <p:sp>
          <p:nvSpPr>
            <p:cNvPr id="5" name="Freeform 4"/>
            <p:cNvSpPr/>
            <p:nvPr/>
          </p:nvSpPr>
          <p:spPr>
            <a:xfrm>
              <a:off x="3293074" y="3521676"/>
              <a:ext cx="3435179" cy="1105929"/>
            </a:xfrm>
            <a:custGeom>
              <a:avLst/>
              <a:gdLst>
                <a:gd name="connsiteX0" fmla="*/ 0 w 4405184"/>
                <a:gd name="connsiteY0" fmla="*/ 1105929 h 1105929"/>
                <a:gd name="connsiteX1" fmla="*/ 1989438 w 4405184"/>
                <a:gd name="connsiteY1" fmla="*/ 932935 h 1105929"/>
                <a:gd name="connsiteX2" fmla="*/ 2458995 w 4405184"/>
                <a:gd name="connsiteY2" fmla="*/ 203886 h 1105929"/>
                <a:gd name="connsiteX3" fmla="*/ 4405184 w 4405184"/>
                <a:gd name="connsiteY3" fmla="*/ 0 h 1105929"/>
              </a:gdLst>
              <a:ahLst/>
              <a:cxnLst>
                <a:cxn ang="0">
                  <a:pos x="connsiteX0" y="connsiteY0"/>
                </a:cxn>
                <a:cxn ang="0">
                  <a:pos x="connsiteX1" y="connsiteY1"/>
                </a:cxn>
                <a:cxn ang="0">
                  <a:pos x="connsiteX2" y="connsiteY2"/>
                </a:cxn>
                <a:cxn ang="0">
                  <a:pos x="connsiteX3" y="connsiteY3"/>
                </a:cxn>
              </a:cxnLst>
              <a:rect l="l" t="t" r="r" b="b"/>
              <a:pathLst>
                <a:path w="4405184" h="1105929">
                  <a:moveTo>
                    <a:pt x="0" y="1105929"/>
                  </a:moveTo>
                  <a:cubicBezTo>
                    <a:pt x="789802" y="1094602"/>
                    <a:pt x="1579605" y="1083276"/>
                    <a:pt x="1989438" y="932935"/>
                  </a:cubicBezTo>
                  <a:cubicBezTo>
                    <a:pt x="2399271" y="782594"/>
                    <a:pt x="2056371" y="359375"/>
                    <a:pt x="2458995" y="203886"/>
                  </a:cubicBezTo>
                  <a:cubicBezTo>
                    <a:pt x="2861619" y="48397"/>
                    <a:pt x="3633401" y="24198"/>
                    <a:pt x="4405184" y="0"/>
                  </a:cubicBezTo>
                </a:path>
              </a:pathLst>
            </a:custGeom>
            <a:ln>
              <a:headEnd type="none" w="med" len="med"/>
              <a:tailEnd type="triangl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nl-BE"/>
            </a:p>
          </p:txBody>
        </p:sp>
      </p:grpSp>
      <p:sp>
        <p:nvSpPr>
          <p:cNvPr id="7" name="TextBox 6"/>
          <p:cNvSpPr txBox="1"/>
          <p:nvPr/>
        </p:nvSpPr>
        <p:spPr>
          <a:xfrm>
            <a:off x="6728253" y="3060011"/>
            <a:ext cx="3904735" cy="923330"/>
          </a:xfrm>
          <a:prstGeom prst="rect">
            <a:avLst/>
          </a:prstGeom>
          <a:noFill/>
        </p:spPr>
        <p:txBody>
          <a:bodyPr wrap="square" rtlCol="0">
            <a:spAutoFit/>
          </a:bodyPr>
          <a:lstStyle/>
          <a:p>
            <a:r>
              <a:rPr lang="en-US" dirty="0" smtClean="0"/>
              <a:t>This file comes from the </a:t>
            </a:r>
            <a:r>
              <a:rPr lang="en-US" dirty="0" smtClean="0">
                <a:solidFill>
                  <a:srgbClr val="FF0000"/>
                </a:solidFill>
              </a:rPr>
              <a:t>roles/</a:t>
            </a:r>
            <a:r>
              <a:rPr lang="en-US" dirty="0" err="1" smtClean="0">
                <a:solidFill>
                  <a:srgbClr val="FF0000"/>
                </a:solidFill>
              </a:rPr>
              <a:t>opencart</a:t>
            </a:r>
            <a:r>
              <a:rPr lang="en-US" dirty="0" smtClean="0">
                <a:solidFill>
                  <a:srgbClr val="FF0000"/>
                </a:solidFill>
              </a:rPr>
              <a:t>-common/templates </a:t>
            </a:r>
            <a:r>
              <a:rPr lang="en-US" dirty="0" smtClean="0"/>
              <a:t>directory</a:t>
            </a:r>
            <a:endParaRPr lang="nl-BE" dirty="0"/>
          </a:p>
        </p:txBody>
      </p:sp>
    </p:spTree>
    <p:extLst>
      <p:ext uri="{BB962C8B-B14F-4D97-AF65-F5344CB8AC3E}">
        <p14:creationId xmlns:p14="http://schemas.microsoft.com/office/powerpoint/2010/main" val="1696592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SSH, Python .. What gives?</a:t>
            </a:r>
            <a:endParaRPr lang="nl-BE" dirty="0"/>
          </a:p>
        </p:txBody>
      </p:sp>
      <p:sp>
        <p:nvSpPr>
          <p:cNvPr id="3" name="Content Placeholder 2"/>
          <p:cNvSpPr>
            <a:spLocks noGrp="1"/>
          </p:cNvSpPr>
          <p:nvPr>
            <p:ph idx="1"/>
          </p:nvPr>
        </p:nvSpPr>
        <p:spPr/>
        <p:txBody>
          <a:bodyPr/>
          <a:lstStyle/>
          <a:p>
            <a:r>
              <a:rPr lang="en-US" dirty="0" err="1" smtClean="0"/>
              <a:t>Ansible</a:t>
            </a:r>
            <a:r>
              <a:rPr lang="en-US" dirty="0" smtClean="0"/>
              <a:t> expects remote systems to have /</a:t>
            </a:r>
            <a:r>
              <a:rPr lang="en-US" dirty="0" err="1" smtClean="0"/>
              <a:t>usr</a:t>
            </a:r>
            <a:r>
              <a:rPr lang="en-US" dirty="0" smtClean="0"/>
              <a:t>/bin/python version 2.6 available</a:t>
            </a:r>
          </a:p>
          <a:p>
            <a:r>
              <a:rPr lang="en-US" dirty="0" smtClean="0"/>
              <a:t>Most </a:t>
            </a:r>
            <a:r>
              <a:rPr lang="en-US" dirty="0" err="1" smtClean="0"/>
              <a:t>Ansible</a:t>
            </a:r>
            <a:r>
              <a:rPr lang="en-US" dirty="0" smtClean="0"/>
              <a:t> modules are written in Python</a:t>
            </a:r>
          </a:p>
          <a:p>
            <a:pPr lvl="1"/>
            <a:r>
              <a:rPr lang="en-US" dirty="0" smtClean="0"/>
              <a:t>What’s a module? If you ask </a:t>
            </a:r>
            <a:r>
              <a:rPr lang="en-US" dirty="0" err="1" smtClean="0"/>
              <a:t>Ansible</a:t>
            </a:r>
            <a:r>
              <a:rPr lang="en-US" dirty="0" smtClean="0"/>
              <a:t> to run a Shell command, you use the shell module</a:t>
            </a:r>
          </a:p>
          <a:p>
            <a:pPr lvl="1"/>
            <a:r>
              <a:rPr lang="en-US" dirty="0" smtClean="0"/>
              <a:t>If you ask </a:t>
            </a:r>
            <a:r>
              <a:rPr lang="en-US" dirty="0" err="1" smtClean="0"/>
              <a:t>Ansible</a:t>
            </a:r>
            <a:r>
              <a:rPr lang="en-US" dirty="0" smtClean="0"/>
              <a:t> to configure ACI, you use the ACI module</a:t>
            </a:r>
          </a:p>
          <a:p>
            <a:r>
              <a:rPr lang="en-US" dirty="0" smtClean="0"/>
              <a:t>These modules receive parameters based on your playbooks</a:t>
            </a:r>
          </a:p>
          <a:p>
            <a:r>
              <a:rPr lang="en-US" dirty="0" err="1" smtClean="0"/>
              <a:t>Ansible</a:t>
            </a:r>
            <a:r>
              <a:rPr lang="en-US" dirty="0" smtClean="0"/>
              <a:t> then pushes those customized Python scripts to remote systems over SSH</a:t>
            </a:r>
          </a:p>
          <a:p>
            <a:r>
              <a:rPr lang="en-US" dirty="0" smtClean="0"/>
              <a:t>Python scripts then execute on those remote systems</a:t>
            </a:r>
          </a:p>
          <a:p>
            <a:r>
              <a:rPr lang="en-US" dirty="0" smtClean="0"/>
              <a:t>It’s possible for Python scripts running on remote systems to fetch content via say a REST API, or any other means – it all depends on the module</a:t>
            </a:r>
            <a:endParaRPr lang="nl-BE" dirty="0"/>
          </a:p>
        </p:txBody>
      </p:sp>
    </p:spTree>
    <p:extLst>
      <p:ext uri="{BB962C8B-B14F-4D97-AF65-F5344CB8AC3E}">
        <p14:creationId xmlns:p14="http://schemas.microsoft.com/office/powerpoint/2010/main" val="23669641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Top-level common variables</a:t>
            </a:r>
            <a:endParaRPr lang="nl-BE" dirty="0"/>
          </a:p>
        </p:txBody>
      </p:sp>
      <p:sp>
        <p:nvSpPr>
          <p:cNvPr id="3" name="Content Placeholder 2"/>
          <p:cNvSpPr>
            <a:spLocks noGrp="1"/>
          </p:cNvSpPr>
          <p:nvPr>
            <p:ph idx="1"/>
          </p:nvPr>
        </p:nvSpPr>
        <p:spPr/>
        <p:txBody>
          <a:bodyPr/>
          <a:lstStyle/>
          <a:p>
            <a:r>
              <a:rPr lang="en-US" dirty="0" smtClean="0"/>
              <a:t>In the top directory, where you main playbook with all the roles is, it’s common to find a </a:t>
            </a:r>
            <a:r>
              <a:rPr lang="en-US" dirty="0" err="1" smtClean="0">
                <a:solidFill>
                  <a:srgbClr val="FF0000"/>
                </a:solidFill>
              </a:rPr>
              <a:t>group_vars</a:t>
            </a:r>
            <a:r>
              <a:rPr lang="en-US" dirty="0" smtClean="0"/>
              <a:t> directory containing files with group variables</a:t>
            </a:r>
          </a:p>
          <a:p>
            <a:r>
              <a:rPr lang="en-US" dirty="0"/>
              <a:t>See </a:t>
            </a:r>
            <a:r>
              <a:rPr lang="en-US" dirty="0">
                <a:hlinkClick r:id="rId2"/>
              </a:rPr>
              <a:t>https://</a:t>
            </a:r>
            <a:r>
              <a:rPr lang="en-US" dirty="0" smtClean="0">
                <a:hlinkClick r:id="rId2"/>
              </a:rPr>
              <a:t>wwwin-gitlab-sjc.cisco.com/cpaggen/Ansible/tree/master/OpenCart/group_vars</a:t>
            </a:r>
            <a:endParaRPr lang="en-US" dirty="0" smtClean="0"/>
          </a:p>
          <a:p>
            <a:r>
              <a:rPr lang="en-US" dirty="0" smtClean="0"/>
              <a:t>File </a:t>
            </a:r>
            <a:r>
              <a:rPr lang="en-US" i="1" dirty="0" smtClean="0"/>
              <a:t>all </a:t>
            </a:r>
            <a:r>
              <a:rPr lang="en-US" dirty="0" smtClean="0"/>
              <a:t>contains variables applicable and accessible to each and every role in the playbook (all is a reserved group name which includes all hosts)</a:t>
            </a:r>
          </a:p>
          <a:p>
            <a:r>
              <a:rPr lang="en-US" dirty="0" smtClean="0"/>
              <a:t>In our example, we’re deploying a 4-VM </a:t>
            </a:r>
            <a:r>
              <a:rPr lang="en-US" dirty="0" err="1" smtClean="0"/>
              <a:t>Opencart</a:t>
            </a:r>
            <a:r>
              <a:rPr lang="en-US" dirty="0" smtClean="0"/>
              <a:t> web application. We need to tell HA-Proxy about the IP of the 2 web servers we want to load balance. We also want to tell the web servers about the SQL database. </a:t>
            </a:r>
            <a:r>
              <a:rPr lang="en-US" dirty="0" err="1">
                <a:solidFill>
                  <a:srgbClr val="FF0000"/>
                </a:solidFill>
              </a:rPr>
              <a:t>g</a:t>
            </a:r>
            <a:r>
              <a:rPr lang="en-US" dirty="0" err="1" smtClean="0">
                <a:solidFill>
                  <a:srgbClr val="FF0000"/>
                </a:solidFill>
              </a:rPr>
              <a:t>roup_vars</a:t>
            </a:r>
            <a:r>
              <a:rPr lang="en-US" dirty="0" smtClean="0">
                <a:solidFill>
                  <a:srgbClr val="FF0000"/>
                </a:solidFill>
              </a:rPr>
              <a:t>/all</a:t>
            </a:r>
            <a:r>
              <a:rPr lang="en-US" dirty="0" smtClean="0"/>
              <a:t> looks like this:</a:t>
            </a:r>
            <a:endParaRPr lang="nl-BE" dirty="0"/>
          </a:p>
        </p:txBody>
      </p:sp>
      <p:pic>
        <p:nvPicPr>
          <p:cNvPr id="4" name="Picture 3"/>
          <p:cNvPicPr>
            <a:picLocks noChangeAspect="1"/>
          </p:cNvPicPr>
          <p:nvPr/>
        </p:nvPicPr>
        <p:blipFill>
          <a:blip r:embed="rId3"/>
          <a:stretch>
            <a:fillRect/>
          </a:stretch>
        </p:blipFill>
        <p:spPr>
          <a:xfrm>
            <a:off x="1149717" y="5177405"/>
            <a:ext cx="2105025" cy="790575"/>
          </a:xfrm>
          <a:prstGeom prst="rect">
            <a:avLst/>
          </a:prstGeom>
          <a:ln>
            <a:solidFill>
              <a:schemeClr val="accent1">
                <a:lumMod val="60000"/>
                <a:lumOff val="40000"/>
              </a:schemeClr>
            </a:solidFill>
          </a:ln>
        </p:spPr>
      </p:pic>
      <p:sp>
        <p:nvSpPr>
          <p:cNvPr id="5" name="TextBox 4"/>
          <p:cNvSpPr txBox="1"/>
          <p:nvPr/>
        </p:nvSpPr>
        <p:spPr>
          <a:xfrm>
            <a:off x="4051216" y="5249526"/>
            <a:ext cx="5910294" cy="646331"/>
          </a:xfrm>
          <a:prstGeom prst="rect">
            <a:avLst/>
          </a:prstGeom>
          <a:noFill/>
        </p:spPr>
        <p:txBody>
          <a:bodyPr wrap="square" rtlCol="0">
            <a:spAutoFit/>
          </a:bodyPr>
          <a:lstStyle/>
          <a:p>
            <a:r>
              <a:rPr lang="en-US" dirty="0" smtClean="0"/>
              <a:t>As you browse the </a:t>
            </a:r>
            <a:r>
              <a:rPr lang="en-US" dirty="0" err="1" smtClean="0"/>
              <a:t>Git</a:t>
            </a:r>
            <a:r>
              <a:rPr lang="en-US" dirty="0" smtClean="0"/>
              <a:t> repo, you’ll see templates referring to those variables – see next slide for an example.</a:t>
            </a:r>
            <a:endParaRPr lang="nl-BE" dirty="0"/>
          </a:p>
        </p:txBody>
      </p:sp>
    </p:spTree>
    <p:extLst>
      <p:ext uri="{BB962C8B-B14F-4D97-AF65-F5344CB8AC3E}">
        <p14:creationId xmlns:p14="http://schemas.microsoft.com/office/powerpoint/2010/main" val="31071594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variables inside role templates</a:t>
            </a:r>
            <a:endParaRPr lang="nl-BE" dirty="0"/>
          </a:p>
        </p:txBody>
      </p:sp>
      <p:sp>
        <p:nvSpPr>
          <p:cNvPr id="3" name="Content Placeholder 2"/>
          <p:cNvSpPr>
            <a:spLocks noGrp="1"/>
          </p:cNvSpPr>
          <p:nvPr>
            <p:ph idx="1"/>
          </p:nvPr>
        </p:nvSpPr>
        <p:spPr>
          <a:xfrm>
            <a:off x="838200" y="1262743"/>
            <a:ext cx="10515600" cy="5247058"/>
          </a:xfrm>
        </p:spPr>
        <p:txBody>
          <a:bodyPr>
            <a:normAutofit/>
          </a:bodyPr>
          <a:lstStyle/>
          <a:p>
            <a:r>
              <a:rPr lang="en-US" dirty="0" smtClean="0"/>
              <a:t>Here’s an example where a role is referring to </a:t>
            </a:r>
            <a:r>
              <a:rPr lang="en-US" dirty="0" err="1" smtClean="0"/>
              <a:t>group_vars</a:t>
            </a:r>
            <a:r>
              <a:rPr lang="en-US" dirty="0" smtClean="0"/>
              <a:t>/all:</a:t>
            </a:r>
            <a:r>
              <a:rPr lang="nl-BE" dirty="0"/>
              <a:t> </a:t>
            </a:r>
            <a:r>
              <a:rPr lang="nl-BE" dirty="0">
                <a:hlinkClick r:id="rId2"/>
              </a:rPr>
              <a:t>https://</a:t>
            </a:r>
            <a:r>
              <a:rPr lang="nl-BE" dirty="0" smtClean="0">
                <a:hlinkClick r:id="rId2"/>
              </a:rPr>
              <a:t>wwwin-gitlab-sjc.cisco.com/cpaggen/Ansible/blob/master/OpenCart/roles/opencart-haproxy/templates/front-end.j2</a:t>
            </a:r>
            <a:endParaRPr lang="nl-BE" dirty="0" smtClean="0"/>
          </a:p>
          <a:p>
            <a:r>
              <a:rPr lang="en-US" dirty="0" smtClean="0"/>
              <a:t>At the bottom of the file, you’ll see variables between curly braces:</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Directory </a:t>
            </a:r>
            <a:r>
              <a:rPr lang="en-US" dirty="0" err="1" smtClean="0"/>
              <a:t>group_vars</a:t>
            </a:r>
            <a:r>
              <a:rPr lang="en-US" dirty="0" smtClean="0"/>
              <a:t> can contain variable files specific to roles. Just name the file after the role in that case.</a:t>
            </a:r>
            <a:endParaRPr lang="en-US" dirty="0"/>
          </a:p>
        </p:txBody>
      </p:sp>
      <p:pic>
        <p:nvPicPr>
          <p:cNvPr id="4" name="Picture 3"/>
          <p:cNvPicPr>
            <a:picLocks noChangeAspect="1"/>
          </p:cNvPicPr>
          <p:nvPr/>
        </p:nvPicPr>
        <p:blipFill>
          <a:blip r:embed="rId3"/>
          <a:stretch>
            <a:fillRect/>
          </a:stretch>
        </p:blipFill>
        <p:spPr>
          <a:xfrm>
            <a:off x="1167853" y="2880618"/>
            <a:ext cx="3086100" cy="2562225"/>
          </a:xfrm>
          <a:prstGeom prst="rect">
            <a:avLst/>
          </a:prstGeom>
          <a:ln>
            <a:solidFill>
              <a:schemeClr val="accent1">
                <a:lumMod val="60000"/>
                <a:lumOff val="40000"/>
              </a:schemeClr>
            </a:solidFill>
          </a:ln>
        </p:spPr>
      </p:pic>
      <p:grpSp>
        <p:nvGrpSpPr>
          <p:cNvPr id="7" name="Group 6"/>
          <p:cNvGrpSpPr/>
          <p:nvPr/>
        </p:nvGrpSpPr>
        <p:grpSpPr>
          <a:xfrm>
            <a:off x="4705224" y="3554654"/>
            <a:ext cx="6388689" cy="1495820"/>
            <a:chOff x="4705224" y="3554654"/>
            <a:chExt cx="6388689" cy="1495820"/>
          </a:xfrm>
        </p:grpSpPr>
        <p:sp>
          <p:nvSpPr>
            <p:cNvPr id="5" name="TextBox 4"/>
            <p:cNvSpPr txBox="1"/>
            <p:nvPr/>
          </p:nvSpPr>
          <p:spPr>
            <a:xfrm>
              <a:off x="4705224" y="3554654"/>
              <a:ext cx="6388689" cy="369332"/>
            </a:xfrm>
            <a:prstGeom prst="rect">
              <a:avLst/>
            </a:prstGeom>
            <a:noFill/>
          </p:spPr>
          <p:txBody>
            <a:bodyPr wrap="square" rtlCol="0">
              <a:spAutoFit/>
            </a:bodyPr>
            <a:lstStyle/>
            <a:p>
              <a:r>
                <a:rPr lang="en-US" dirty="0" smtClean="0"/>
                <a:t>This is how a play in the </a:t>
              </a:r>
              <a:r>
                <a:rPr lang="en-US" dirty="0" err="1" smtClean="0"/>
                <a:t>haproxy</a:t>
              </a:r>
              <a:r>
                <a:rPr lang="en-US" dirty="0" smtClean="0"/>
                <a:t> role refers to this template: </a:t>
              </a:r>
              <a:endParaRPr lang="nl-BE" dirty="0"/>
            </a:p>
          </p:txBody>
        </p:sp>
        <p:pic>
          <p:nvPicPr>
            <p:cNvPr id="6" name="Picture 5"/>
            <p:cNvPicPr>
              <a:picLocks noChangeAspect="1"/>
            </p:cNvPicPr>
            <p:nvPr/>
          </p:nvPicPr>
          <p:blipFill>
            <a:blip r:embed="rId4"/>
            <a:stretch>
              <a:fillRect/>
            </a:stretch>
          </p:blipFill>
          <p:spPr>
            <a:xfrm>
              <a:off x="4705224" y="4050349"/>
              <a:ext cx="5553075" cy="1000125"/>
            </a:xfrm>
            <a:prstGeom prst="rect">
              <a:avLst/>
            </a:prstGeom>
          </p:spPr>
        </p:pic>
      </p:grpSp>
    </p:spTree>
    <p:extLst>
      <p:ext uri="{BB962C8B-B14F-4D97-AF65-F5344CB8AC3E}">
        <p14:creationId xmlns:p14="http://schemas.microsoft.com/office/powerpoint/2010/main" val="16143161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Passing variables when invoking </a:t>
            </a:r>
            <a:r>
              <a:rPr lang="en-US" dirty="0" err="1" smtClean="0"/>
              <a:t>ansible</a:t>
            </a:r>
            <a:endParaRPr lang="nl-BE" dirty="0"/>
          </a:p>
        </p:txBody>
      </p:sp>
      <p:sp>
        <p:nvSpPr>
          <p:cNvPr id="3" name="Content Placeholder 2"/>
          <p:cNvSpPr>
            <a:spLocks noGrp="1"/>
          </p:cNvSpPr>
          <p:nvPr>
            <p:ph idx="1"/>
          </p:nvPr>
        </p:nvSpPr>
        <p:spPr/>
        <p:txBody>
          <a:bodyPr/>
          <a:lstStyle/>
          <a:p>
            <a:r>
              <a:rPr lang="en-US" dirty="0" smtClean="0"/>
              <a:t>You can even do something like this:</a:t>
            </a:r>
            <a:endParaRPr lang="nl-BE" dirty="0"/>
          </a:p>
        </p:txBody>
      </p:sp>
      <p:pic>
        <p:nvPicPr>
          <p:cNvPr id="4" name="Picture 3"/>
          <p:cNvPicPr>
            <a:picLocks noChangeAspect="1"/>
          </p:cNvPicPr>
          <p:nvPr/>
        </p:nvPicPr>
        <p:blipFill>
          <a:blip r:embed="rId2"/>
          <a:stretch>
            <a:fillRect/>
          </a:stretch>
        </p:blipFill>
        <p:spPr>
          <a:xfrm>
            <a:off x="1220299" y="1881187"/>
            <a:ext cx="6181725" cy="2409825"/>
          </a:xfrm>
          <a:prstGeom prst="rect">
            <a:avLst/>
          </a:prstGeom>
          <a:ln>
            <a:solidFill>
              <a:srgbClr val="002060"/>
            </a:solidFill>
          </a:ln>
        </p:spPr>
      </p:pic>
    </p:spTree>
    <p:extLst>
      <p:ext uri="{BB962C8B-B14F-4D97-AF65-F5344CB8AC3E}">
        <p14:creationId xmlns:p14="http://schemas.microsoft.com/office/powerpoint/2010/main" val="27290423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variables and host variables</a:t>
            </a:r>
            <a:endParaRPr lang="nl-BE" dirty="0"/>
          </a:p>
        </p:txBody>
      </p:sp>
      <p:sp>
        <p:nvSpPr>
          <p:cNvPr id="3" name="Content Placeholder 2"/>
          <p:cNvSpPr>
            <a:spLocks noGrp="1"/>
          </p:cNvSpPr>
          <p:nvPr>
            <p:ph idx="1"/>
          </p:nvPr>
        </p:nvSpPr>
        <p:spPr/>
        <p:txBody>
          <a:bodyPr/>
          <a:lstStyle/>
          <a:p>
            <a:r>
              <a:rPr lang="en-US" dirty="0" smtClean="0"/>
              <a:t>Consider this directory structure</a:t>
            </a:r>
            <a:endParaRPr lang="nl-BE" dirty="0"/>
          </a:p>
        </p:txBody>
      </p:sp>
      <p:pic>
        <p:nvPicPr>
          <p:cNvPr id="4" name="Picture 3"/>
          <p:cNvPicPr>
            <a:picLocks noChangeAspect="1"/>
          </p:cNvPicPr>
          <p:nvPr/>
        </p:nvPicPr>
        <p:blipFill>
          <a:blip r:embed="rId2"/>
          <a:stretch>
            <a:fillRect/>
          </a:stretch>
        </p:blipFill>
        <p:spPr>
          <a:xfrm>
            <a:off x="838200" y="1868558"/>
            <a:ext cx="2648592" cy="3849547"/>
          </a:xfrm>
          <a:prstGeom prst="rect">
            <a:avLst/>
          </a:prstGeom>
        </p:spPr>
      </p:pic>
      <p:sp>
        <p:nvSpPr>
          <p:cNvPr id="5" name="TextBox 4"/>
          <p:cNvSpPr txBox="1"/>
          <p:nvPr/>
        </p:nvSpPr>
        <p:spPr>
          <a:xfrm>
            <a:off x="4089115" y="2537717"/>
            <a:ext cx="7705618" cy="1754326"/>
          </a:xfrm>
          <a:prstGeom prst="rect">
            <a:avLst/>
          </a:prstGeom>
          <a:noFill/>
        </p:spPr>
        <p:txBody>
          <a:bodyPr wrap="square" rtlCol="0">
            <a:spAutoFit/>
          </a:bodyPr>
          <a:lstStyle/>
          <a:p>
            <a:r>
              <a:rPr lang="en-US" dirty="0" smtClean="0"/>
              <a:t>If you define for instance variable </a:t>
            </a:r>
            <a:r>
              <a:rPr lang="en-US" dirty="0" smtClean="0">
                <a:solidFill>
                  <a:srgbClr val="0070C0"/>
                </a:solidFill>
              </a:rPr>
              <a:t>username=</a:t>
            </a:r>
            <a:r>
              <a:rPr lang="en-US" dirty="0" err="1" smtClean="0">
                <a:solidFill>
                  <a:srgbClr val="0070C0"/>
                </a:solidFill>
              </a:rPr>
              <a:t>cisco_db</a:t>
            </a:r>
            <a:r>
              <a:rPr lang="en-US" dirty="0" smtClean="0"/>
              <a:t> inside </a:t>
            </a:r>
            <a:r>
              <a:rPr lang="en-US" dirty="0" err="1" smtClean="0"/>
              <a:t>group_vars</a:t>
            </a:r>
            <a:r>
              <a:rPr lang="en-US" dirty="0" smtClean="0"/>
              <a:t>/</a:t>
            </a:r>
            <a:r>
              <a:rPr lang="en-US" dirty="0" err="1" smtClean="0"/>
              <a:t>db</a:t>
            </a:r>
            <a:r>
              <a:rPr lang="en-US" dirty="0" smtClean="0"/>
              <a:t> </a:t>
            </a:r>
            <a:r>
              <a:rPr lang="en-US" dirty="0" smtClean="0">
                <a:solidFill>
                  <a:srgbClr val="FF0000"/>
                </a:solidFill>
              </a:rPr>
              <a:t>AND</a:t>
            </a:r>
            <a:r>
              <a:rPr lang="en-US" dirty="0" smtClean="0"/>
              <a:t> </a:t>
            </a:r>
            <a:r>
              <a:rPr lang="en-US" dirty="0" smtClean="0">
                <a:solidFill>
                  <a:srgbClr val="0070C0"/>
                </a:solidFill>
              </a:rPr>
              <a:t>username=</a:t>
            </a:r>
            <a:r>
              <a:rPr lang="en-US" dirty="0" err="1" smtClean="0">
                <a:solidFill>
                  <a:srgbClr val="0070C0"/>
                </a:solidFill>
              </a:rPr>
              <a:t>cisco_all</a:t>
            </a:r>
            <a:r>
              <a:rPr lang="en-US" dirty="0" smtClean="0"/>
              <a:t> in </a:t>
            </a:r>
            <a:r>
              <a:rPr lang="en-US" dirty="0" err="1" smtClean="0"/>
              <a:t>groups_vars</a:t>
            </a:r>
            <a:r>
              <a:rPr lang="en-US" dirty="0" smtClean="0"/>
              <a:t>/all and run a playbook that calls variable username, </a:t>
            </a:r>
            <a:r>
              <a:rPr lang="en-US" dirty="0" err="1" smtClean="0"/>
              <a:t>group_vars</a:t>
            </a:r>
            <a:r>
              <a:rPr lang="en-US" dirty="0" smtClean="0"/>
              <a:t>/</a:t>
            </a:r>
            <a:r>
              <a:rPr lang="en-US" dirty="0" err="1" smtClean="0"/>
              <a:t>db</a:t>
            </a:r>
            <a:r>
              <a:rPr lang="en-US" dirty="0" smtClean="0"/>
              <a:t> takes precedence.</a:t>
            </a:r>
          </a:p>
          <a:p>
            <a:endParaRPr lang="en-US" dirty="0"/>
          </a:p>
          <a:p>
            <a:r>
              <a:rPr lang="en-US" dirty="0" smtClean="0"/>
              <a:t>Likewise, if you define the same variable in </a:t>
            </a:r>
            <a:r>
              <a:rPr lang="en-US" dirty="0" err="1" smtClean="0"/>
              <a:t>host_vars</a:t>
            </a:r>
            <a:r>
              <a:rPr lang="en-US" dirty="0" smtClean="0"/>
              <a:t>/web1 and target web1 in a play, this variable takes precedence overs </a:t>
            </a:r>
            <a:r>
              <a:rPr lang="en-US" dirty="0" err="1" smtClean="0"/>
              <a:t>groups_vars</a:t>
            </a:r>
            <a:r>
              <a:rPr lang="en-US" dirty="0" smtClean="0"/>
              <a:t>/</a:t>
            </a:r>
            <a:r>
              <a:rPr lang="en-US" dirty="0" err="1" smtClean="0"/>
              <a:t>db</a:t>
            </a:r>
            <a:r>
              <a:rPr lang="en-US" dirty="0" smtClean="0"/>
              <a:t> and </a:t>
            </a:r>
            <a:r>
              <a:rPr lang="en-US" dirty="0" err="1" smtClean="0"/>
              <a:t>groups_vars</a:t>
            </a:r>
            <a:r>
              <a:rPr lang="en-US" dirty="0" smtClean="0"/>
              <a:t>/all</a:t>
            </a:r>
            <a:endParaRPr lang="nl-BE" dirty="0"/>
          </a:p>
        </p:txBody>
      </p:sp>
    </p:spTree>
    <p:extLst>
      <p:ext uri="{BB962C8B-B14F-4D97-AF65-F5344CB8AC3E}">
        <p14:creationId xmlns:p14="http://schemas.microsoft.com/office/powerpoint/2010/main" val="10260290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Checking playbook syntax before execution, and seeing who’s affected</a:t>
            </a:r>
            <a:endParaRPr lang="nl-BE" dirty="0"/>
          </a:p>
        </p:txBody>
      </p:sp>
      <p:sp>
        <p:nvSpPr>
          <p:cNvPr id="3" name="Content Placeholder 2"/>
          <p:cNvSpPr>
            <a:spLocks noGrp="1"/>
          </p:cNvSpPr>
          <p:nvPr>
            <p:ph idx="1"/>
          </p:nvPr>
        </p:nvSpPr>
        <p:spPr/>
        <p:txBody>
          <a:bodyPr/>
          <a:lstStyle/>
          <a:p>
            <a:r>
              <a:rPr lang="en-US" dirty="0" smtClean="0"/>
              <a:t>You can check the syntax using the </a:t>
            </a:r>
            <a:r>
              <a:rPr lang="en-US" dirty="0" smtClean="0">
                <a:solidFill>
                  <a:srgbClr val="FF0000"/>
                </a:solidFill>
              </a:rPr>
              <a:t>--syntax-check </a:t>
            </a:r>
            <a:r>
              <a:rPr lang="en-US" dirty="0" smtClean="0"/>
              <a:t>option</a:t>
            </a:r>
          </a:p>
          <a:p>
            <a:r>
              <a:rPr lang="en-US" dirty="0" smtClean="0"/>
              <a:t>To see which hosts will be affected by the playbook, do this</a:t>
            </a:r>
            <a:endParaRPr lang="nl-BE" dirty="0"/>
          </a:p>
        </p:txBody>
      </p:sp>
      <p:pic>
        <p:nvPicPr>
          <p:cNvPr id="7" name="Picture 6"/>
          <p:cNvPicPr>
            <a:picLocks noChangeAspect="1"/>
          </p:cNvPicPr>
          <p:nvPr/>
        </p:nvPicPr>
        <p:blipFill>
          <a:blip r:embed="rId2"/>
          <a:stretch>
            <a:fillRect/>
          </a:stretch>
        </p:blipFill>
        <p:spPr>
          <a:xfrm>
            <a:off x="1204546" y="2256693"/>
            <a:ext cx="6934200" cy="3505200"/>
          </a:xfrm>
          <a:prstGeom prst="rect">
            <a:avLst/>
          </a:prstGeom>
        </p:spPr>
      </p:pic>
      <p:pic>
        <p:nvPicPr>
          <p:cNvPr id="8" name="Picture 7"/>
          <p:cNvPicPr>
            <a:picLocks noChangeAspect="1"/>
          </p:cNvPicPr>
          <p:nvPr/>
        </p:nvPicPr>
        <p:blipFill>
          <a:blip r:embed="rId3"/>
          <a:stretch>
            <a:fillRect/>
          </a:stretch>
        </p:blipFill>
        <p:spPr>
          <a:xfrm>
            <a:off x="5471746" y="4293577"/>
            <a:ext cx="4114800" cy="1981200"/>
          </a:xfrm>
          <a:prstGeom prst="rect">
            <a:avLst/>
          </a:prstGeom>
          <a:ln>
            <a:solidFill>
              <a:schemeClr val="bg1"/>
            </a:solidFill>
          </a:ln>
        </p:spPr>
      </p:pic>
    </p:spTree>
    <p:extLst>
      <p:ext uri="{BB962C8B-B14F-4D97-AF65-F5344CB8AC3E}">
        <p14:creationId xmlns:p14="http://schemas.microsoft.com/office/powerpoint/2010/main" val="33881695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playbooks</a:t>
            </a:r>
            <a:endParaRPr lang="nl-BE" dirty="0"/>
          </a:p>
        </p:txBody>
      </p:sp>
      <p:sp>
        <p:nvSpPr>
          <p:cNvPr id="3" name="Content Placeholder 2"/>
          <p:cNvSpPr>
            <a:spLocks noGrp="1"/>
          </p:cNvSpPr>
          <p:nvPr>
            <p:ph idx="1"/>
          </p:nvPr>
        </p:nvSpPr>
        <p:spPr/>
        <p:txBody>
          <a:bodyPr/>
          <a:lstStyle/>
          <a:p>
            <a:r>
              <a:rPr lang="en-US" dirty="0" smtClean="0"/>
              <a:t>Have </a:t>
            </a:r>
            <a:r>
              <a:rPr lang="en-US" dirty="0"/>
              <a:t>a look at </a:t>
            </a:r>
            <a:r>
              <a:rPr lang="en-US" dirty="0">
                <a:hlinkClick r:id="rId2"/>
              </a:rPr>
              <a:t>https://github.com/ansible/ansible-examples</a:t>
            </a:r>
            <a:r>
              <a:rPr lang="en-US" dirty="0"/>
              <a:t> for simple playbooks </a:t>
            </a:r>
            <a:r>
              <a:rPr lang="en-US" dirty="0" smtClean="0"/>
              <a:t>using the directory structure covered in previous slides</a:t>
            </a:r>
          </a:p>
          <a:p>
            <a:r>
              <a:rPr lang="en-US" dirty="0" smtClean="0"/>
              <a:t>Get familiar with commonly used modules and try your own playbooks with roles </a:t>
            </a:r>
            <a:endParaRPr lang="nl-BE" dirty="0"/>
          </a:p>
        </p:txBody>
      </p:sp>
    </p:spTree>
    <p:extLst>
      <p:ext uri="{BB962C8B-B14F-4D97-AF65-F5344CB8AC3E}">
        <p14:creationId xmlns:p14="http://schemas.microsoft.com/office/powerpoint/2010/main" val="27793492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More advanced features</a:t>
            </a:r>
            <a:endParaRPr lang="nl-BE" dirty="0"/>
          </a:p>
        </p:txBody>
      </p:sp>
      <p:sp>
        <p:nvSpPr>
          <p:cNvPr id="5" name="Text Placeholder 4"/>
          <p:cNvSpPr>
            <a:spLocks noGrp="1"/>
          </p:cNvSpPr>
          <p:nvPr>
            <p:ph type="body" idx="1"/>
          </p:nvPr>
        </p:nvSpPr>
        <p:spPr/>
        <p:txBody>
          <a:bodyPr/>
          <a:lstStyle/>
          <a:p>
            <a:endParaRPr lang="nl-BE"/>
          </a:p>
        </p:txBody>
      </p:sp>
    </p:spTree>
    <p:extLst>
      <p:ext uri="{BB962C8B-B14F-4D97-AF65-F5344CB8AC3E}">
        <p14:creationId xmlns:p14="http://schemas.microsoft.com/office/powerpoint/2010/main" val="38083774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Using the output of a task in another task</a:t>
            </a:r>
            <a:endParaRPr lang="nl-BE" dirty="0"/>
          </a:p>
        </p:txBody>
      </p:sp>
      <p:sp>
        <p:nvSpPr>
          <p:cNvPr id="5" name="Content Placeholder 4"/>
          <p:cNvSpPr>
            <a:spLocks noGrp="1"/>
          </p:cNvSpPr>
          <p:nvPr>
            <p:ph idx="1"/>
          </p:nvPr>
        </p:nvSpPr>
        <p:spPr/>
        <p:txBody>
          <a:bodyPr/>
          <a:lstStyle/>
          <a:p>
            <a:r>
              <a:rPr lang="en-US" dirty="0" smtClean="0"/>
              <a:t>You can capture the output of a task with the </a:t>
            </a:r>
            <a:r>
              <a:rPr lang="en-US" dirty="0" smtClean="0">
                <a:solidFill>
                  <a:srgbClr val="FF0000"/>
                </a:solidFill>
              </a:rPr>
              <a:t>register</a:t>
            </a:r>
            <a:r>
              <a:rPr lang="en-US" dirty="0" smtClean="0"/>
              <a:t> keyword, as follows:</a:t>
            </a:r>
            <a:endParaRPr lang="nl-BE" dirty="0"/>
          </a:p>
        </p:txBody>
      </p:sp>
      <p:pic>
        <p:nvPicPr>
          <p:cNvPr id="2" name="Picture 1"/>
          <p:cNvPicPr>
            <a:picLocks noChangeAspect="1"/>
          </p:cNvPicPr>
          <p:nvPr/>
        </p:nvPicPr>
        <p:blipFill>
          <a:blip r:embed="rId2"/>
          <a:stretch>
            <a:fillRect/>
          </a:stretch>
        </p:blipFill>
        <p:spPr>
          <a:xfrm>
            <a:off x="1200793" y="1876682"/>
            <a:ext cx="3228975" cy="1485900"/>
          </a:xfrm>
          <a:prstGeom prst="rect">
            <a:avLst/>
          </a:prstGeom>
        </p:spPr>
      </p:pic>
      <p:pic>
        <p:nvPicPr>
          <p:cNvPr id="3" name="Picture 2"/>
          <p:cNvPicPr>
            <a:picLocks noChangeAspect="1"/>
          </p:cNvPicPr>
          <p:nvPr/>
        </p:nvPicPr>
        <p:blipFill>
          <a:blip r:embed="rId3"/>
          <a:stretch>
            <a:fillRect/>
          </a:stretch>
        </p:blipFill>
        <p:spPr>
          <a:xfrm>
            <a:off x="1200793" y="3626901"/>
            <a:ext cx="9286875" cy="1476375"/>
          </a:xfrm>
          <a:prstGeom prst="rect">
            <a:avLst/>
          </a:prstGeom>
        </p:spPr>
      </p:pic>
    </p:spTree>
    <p:extLst>
      <p:ext uri="{BB962C8B-B14F-4D97-AF65-F5344CB8AC3E}">
        <p14:creationId xmlns:p14="http://schemas.microsoft.com/office/powerpoint/2010/main" val="35422205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tags</a:t>
            </a:r>
            <a:endParaRPr lang="nl-BE" dirty="0"/>
          </a:p>
        </p:txBody>
      </p:sp>
      <p:sp>
        <p:nvSpPr>
          <p:cNvPr id="3" name="Content Placeholder 2"/>
          <p:cNvSpPr>
            <a:spLocks noGrp="1"/>
          </p:cNvSpPr>
          <p:nvPr>
            <p:ph idx="1"/>
          </p:nvPr>
        </p:nvSpPr>
        <p:spPr/>
        <p:txBody>
          <a:bodyPr/>
          <a:lstStyle/>
          <a:p>
            <a:r>
              <a:rPr lang="en-US" dirty="0" smtClean="0"/>
              <a:t>You can tag playbooks and/or tasks</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You can limit the execution scope of playbooks using the --tags keyword:</a:t>
            </a:r>
            <a:endParaRPr lang="nl-BE" dirty="0"/>
          </a:p>
        </p:txBody>
      </p:sp>
      <p:pic>
        <p:nvPicPr>
          <p:cNvPr id="6" name="Picture 5"/>
          <p:cNvPicPr>
            <a:picLocks noChangeAspect="1"/>
          </p:cNvPicPr>
          <p:nvPr/>
        </p:nvPicPr>
        <p:blipFill>
          <a:blip r:embed="rId2"/>
          <a:stretch>
            <a:fillRect/>
          </a:stretch>
        </p:blipFill>
        <p:spPr>
          <a:xfrm>
            <a:off x="1182075" y="1872579"/>
            <a:ext cx="3349500" cy="2154188"/>
          </a:xfrm>
          <a:prstGeom prst="rect">
            <a:avLst/>
          </a:prstGeom>
          <a:ln>
            <a:solidFill>
              <a:srgbClr val="002060"/>
            </a:solidFill>
          </a:ln>
        </p:spPr>
      </p:pic>
      <p:pic>
        <p:nvPicPr>
          <p:cNvPr id="7" name="Picture 6"/>
          <p:cNvPicPr>
            <a:picLocks noChangeAspect="1"/>
          </p:cNvPicPr>
          <p:nvPr/>
        </p:nvPicPr>
        <p:blipFill>
          <a:blip r:embed="rId3"/>
          <a:stretch>
            <a:fillRect/>
          </a:stretch>
        </p:blipFill>
        <p:spPr>
          <a:xfrm>
            <a:off x="1182075" y="5208192"/>
            <a:ext cx="5391150" cy="428625"/>
          </a:xfrm>
          <a:prstGeom prst="rect">
            <a:avLst/>
          </a:prstGeom>
          <a:ln>
            <a:solidFill>
              <a:srgbClr val="002060"/>
            </a:solidFill>
          </a:ln>
        </p:spPr>
      </p:pic>
      <p:pic>
        <p:nvPicPr>
          <p:cNvPr id="8" name="Picture 7"/>
          <p:cNvPicPr>
            <a:picLocks noChangeAspect="1"/>
          </p:cNvPicPr>
          <p:nvPr/>
        </p:nvPicPr>
        <p:blipFill>
          <a:blip r:embed="rId4"/>
          <a:stretch>
            <a:fillRect/>
          </a:stretch>
        </p:blipFill>
        <p:spPr>
          <a:xfrm>
            <a:off x="1182075" y="5801054"/>
            <a:ext cx="4933950" cy="333375"/>
          </a:xfrm>
          <a:prstGeom prst="rect">
            <a:avLst/>
          </a:prstGeom>
          <a:ln>
            <a:solidFill>
              <a:srgbClr val="002060"/>
            </a:solidFill>
          </a:ln>
        </p:spPr>
      </p:pic>
      <p:sp>
        <p:nvSpPr>
          <p:cNvPr id="9" name="TextBox 8"/>
          <p:cNvSpPr txBox="1"/>
          <p:nvPr/>
        </p:nvSpPr>
        <p:spPr>
          <a:xfrm>
            <a:off x="7065301" y="2180929"/>
            <a:ext cx="3458818" cy="120032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dirty="0" smtClean="0"/>
              <a:t>Note: a special tag called </a:t>
            </a:r>
            <a:r>
              <a:rPr lang="en-US" i="1" dirty="0" smtClean="0"/>
              <a:t>always </a:t>
            </a:r>
            <a:r>
              <a:rPr lang="en-US" dirty="0" smtClean="0"/>
              <a:t>exists. Tasks or roles tagged with </a:t>
            </a:r>
            <a:r>
              <a:rPr lang="en-US" i="1" dirty="0" smtClean="0"/>
              <a:t>always </a:t>
            </a:r>
            <a:r>
              <a:rPr lang="en-US" dirty="0" smtClean="0"/>
              <a:t>run all the time, unless explicitly skipped!</a:t>
            </a:r>
            <a:endParaRPr lang="nl-BE" dirty="0"/>
          </a:p>
        </p:txBody>
      </p:sp>
    </p:spTree>
    <p:extLst>
      <p:ext uri="{BB962C8B-B14F-4D97-AF65-F5344CB8AC3E}">
        <p14:creationId xmlns:p14="http://schemas.microsoft.com/office/powerpoint/2010/main" val="28616971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Prompt user for input</a:t>
            </a:r>
            <a:endParaRPr lang="nl-BE" dirty="0"/>
          </a:p>
        </p:txBody>
      </p:sp>
      <p:pic>
        <p:nvPicPr>
          <p:cNvPr id="4" name="Picture 3"/>
          <p:cNvPicPr>
            <a:picLocks noChangeAspect="1"/>
          </p:cNvPicPr>
          <p:nvPr/>
        </p:nvPicPr>
        <p:blipFill>
          <a:blip r:embed="rId2"/>
          <a:stretch>
            <a:fillRect/>
          </a:stretch>
        </p:blipFill>
        <p:spPr>
          <a:xfrm>
            <a:off x="917003" y="1617680"/>
            <a:ext cx="10357994" cy="3708232"/>
          </a:xfrm>
          <a:prstGeom prst="rect">
            <a:avLst/>
          </a:prstGeom>
        </p:spPr>
      </p:pic>
    </p:spTree>
    <p:extLst>
      <p:ext uri="{BB962C8B-B14F-4D97-AF65-F5344CB8AC3E}">
        <p14:creationId xmlns:p14="http://schemas.microsoft.com/office/powerpoint/2010/main" val="1011534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15201</TotalTime>
  <Words>8076</Words>
  <Application>Microsoft Office PowerPoint</Application>
  <PresentationFormat>Widescreen</PresentationFormat>
  <Paragraphs>978</Paragraphs>
  <Slides>126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126</vt:i4>
      </vt:variant>
    </vt:vector>
  </HeadingPairs>
  <TitlesOfParts>
    <vt:vector size="136" baseType="lpstr">
      <vt:lpstr>ＭＳ Ｐゴシック</vt:lpstr>
      <vt:lpstr>Arial</vt:lpstr>
      <vt:lpstr>Calibri</vt:lpstr>
      <vt:lpstr>Calibri Light</vt:lpstr>
      <vt:lpstr>Consolas</vt:lpstr>
      <vt:lpstr>Courier</vt:lpstr>
      <vt:lpstr>Courier New</vt:lpstr>
      <vt:lpstr>Inconsolata</vt:lpstr>
      <vt:lpstr>Lucida Console</vt:lpstr>
      <vt:lpstr>Office Theme</vt:lpstr>
      <vt:lpstr>Ansible 101</vt:lpstr>
      <vt:lpstr>What’s this deck about?</vt:lpstr>
      <vt:lpstr>Disclaimer</vt:lpstr>
      <vt:lpstr>Ansible 101 – the basics</vt:lpstr>
      <vt:lpstr>What can I do with Ansible?</vt:lpstr>
      <vt:lpstr>Ansible – high-level architecture</vt:lpstr>
      <vt:lpstr>Ansible 101</vt:lpstr>
      <vt:lpstr>Ansible configuration: which one gets used?</vt:lpstr>
      <vt:lpstr>SSH, Python .. What gives?</vt:lpstr>
      <vt:lpstr>Ad-hoc commands and playbooks</vt:lpstr>
      <vt:lpstr>Ansible 101: inventory and ad-hoc commands</vt:lpstr>
      <vt:lpstr>What just happened?</vt:lpstr>
      <vt:lpstr>Remember the Python and SSH slide?</vt:lpstr>
      <vt:lpstr>Local Ansible</vt:lpstr>
      <vt:lpstr>Ansible Inventory</vt:lpstr>
      <vt:lpstr>A bit more info about the inventory</vt:lpstr>
      <vt:lpstr>Basic inventories</vt:lpstr>
      <vt:lpstr>Large inventories</vt:lpstr>
      <vt:lpstr>Inventory variables: dynamic substitution</vt:lpstr>
      <vt:lpstr>Permissions</vt:lpstr>
      <vt:lpstr>Behavioral parameters</vt:lpstr>
      <vt:lpstr>Ansible Playbooks</vt:lpstr>
      <vt:lpstr>Ansible 101: playbooks</vt:lpstr>
      <vt:lpstr>Ansible 101: playbook with roles</vt:lpstr>
      <vt:lpstr>Ansible installation </vt:lpstr>
      <vt:lpstr>Ansible installation</vt:lpstr>
      <vt:lpstr>A little bit of sysadmin first</vt:lpstr>
      <vt:lpstr>Come on! Talk technical to me!</vt:lpstr>
      <vt:lpstr>SSH key-based authentication</vt:lpstr>
      <vt:lpstr>SSH key-based authentication</vt:lpstr>
      <vt:lpstr>SSH: one more thing</vt:lpstr>
      <vt:lpstr>If your server wants you to verify the host key every time …</vt:lpstr>
      <vt:lpstr>Small detour: is Ansible declarative? </vt:lpstr>
      <vt:lpstr>Small detour: is Ansible idempotent?  </vt:lpstr>
      <vt:lpstr>Setting up your test environment</vt:lpstr>
      <vt:lpstr>Setting up a lab environment (heavily recommended)</vt:lpstr>
      <vt:lpstr>Other ways to run a nice little lab</vt:lpstr>
      <vt:lpstr>Vagrant?</vt:lpstr>
      <vt:lpstr>Vagrant: a very simple Vagrantfile</vt:lpstr>
      <vt:lpstr>Sample Vagrantfile for 3 VMs</vt:lpstr>
      <vt:lpstr>Vagrant and VirtualBox example</vt:lpstr>
      <vt:lpstr>SSH into a VM provisioned by Vagrant</vt:lpstr>
      <vt:lpstr>Test your enviroment</vt:lpstr>
      <vt:lpstr>SSH tips and tricks</vt:lpstr>
      <vt:lpstr>SSH: key-based authentication</vt:lpstr>
      <vt:lpstr>Importing the key </vt:lpstr>
      <vt:lpstr>Passwordless sudoing</vt:lpstr>
      <vt:lpstr>Passwordless sudoing: lab example</vt:lpstr>
      <vt:lpstr>Running ad-hoc commands</vt:lpstr>
      <vt:lpstr>Creating a host file</vt:lpstr>
      <vt:lpstr>Without passwords this time</vt:lpstr>
      <vt:lpstr>More ad-hoc commands</vt:lpstr>
      <vt:lpstr>Ansible modules</vt:lpstr>
      <vt:lpstr>Very frequent modules</vt:lpstr>
      <vt:lpstr>A few ad-hoc commands</vt:lpstr>
      <vt:lpstr>Back to SSH for a second …</vt:lpstr>
      <vt:lpstr>Again SSH?? What’s the problem this time?</vt:lpstr>
      <vt:lpstr>Ansible chicken-and-egg problem</vt:lpstr>
      <vt:lpstr>Automatically importing SSH public key in targets</vt:lpstr>
      <vt:lpstr>Importing SSH key into targets using Ansible itself</vt:lpstr>
      <vt:lpstr>Importing the server’s public key in Docker images</vt:lpstr>
      <vt:lpstr>I can’t be bothered!</vt:lpstr>
      <vt:lpstr>Playbooks</vt:lpstr>
      <vt:lpstr>What are playbooks for?</vt:lpstr>
      <vt:lpstr>Playbooks are written in YAML. A bit of syntax first.</vt:lpstr>
      <vt:lpstr>Our first super-simple playbook</vt:lpstr>
      <vt:lpstr>Run the playbook!</vt:lpstr>
      <vt:lpstr>Challenge</vt:lpstr>
      <vt:lpstr>Debugging the playbook</vt:lpstr>
      <vt:lpstr>Now let’s try something that won’t work</vt:lpstr>
      <vt:lpstr>Let’s cover privileges for a second</vt:lpstr>
      <vt:lpstr>Let’s fix our playbook</vt:lpstr>
      <vt:lpstr>OK – a bit more advanced now</vt:lpstr>
      <vt:lpstr>Basic playbook for deploying and customizing apache2</vt:lpstr>
      <vt:lpstr>Run playbook</vt:lpstr>
      <vt:lpstr>What have we done?</vt:lpstr>
      <vt:lpstr>Better templating (no regex this time)</vt:lpstr>
      <vt:lpstr>Small detour: gathering facts – what is this?</vt:lpstr>
      <vt:lpstr>Gathering facts: what for</vt:lpstr>
      <vt:lpstr>Ansible handlers</vt:lpstr>
      <vt:lpstr>Playbooks with multiple inventory groups</vt:lpstr>
      <vt:lpstr>Playbooks with roles</vt:lpstr>
      <vt:lpstr>Creating playbooks with roles</vt:lpstr>
      <vt:lpstr>A playbook with roles</vt:lpstr>
      <vt:lpstr>Common directory structure</vt:lpstr>
      <vt:lpstr>What do I put in those role directories?</vt:lpstr>
      <vt:lpstr>Example: deploying a 4-VM Opencart app</vt:lpstr>
      <vt:lpstr>Directory structure</vt:lpstr>
      <vt:lpstr>Let’s explore a role</vt:lpstr>
      <vt:lpstr>Top-level common variables</vt:lpstr>
      <vt:lpstr>Group variables inside role templates</vt:lpstr>
      <vt:lpstr>Passing variables when invoking ansible</vt:lpstr>
      <vt:lpstr>Group variables and host variables</vt:lpstr>
      <vt:lpstr>Checking playbook syntax before execution, and seeing who’s affected</vt:lpstr>
      <vt:lpstr>Sample playbooks</vt:lpstr>
      <vt:lpstr>More advanced features</vt:lpstr>
      <vt:lpstr>Using the output of a task in another task</vt:lpstr>
      <vt:lpstr>Using tags</vt:lpstr>
      <vt:lpstr>Prompt user for input</vt:lpstr>
      <vt:lpstr>Conditional tasks</vt:lpstr>
      <vt:lpstr>Using include in playbooks</vt:lpstr>
      <vt:lpstr>Group patterns</vt:lpstr>
      <vt:lpstr>ACI integration</vt:lpstr>
      <vt:lpstr>ACI with Ansible</vt:lpstr>
      <vt:lpstr>What can Ansible do for your ACI fabric?</vt:lpstr>
      <vt:lpstr>Configure a VRF using ‘aci_vrf’ module</vt:lpstr>
      <vt:lpstr>Configure a BD using ‘aci_bd’ module</vt:lpstr>
      <vt:lpstr>Configure an EPG and add contracts using ‘aci_epg’ and ‘aci_epg_to_contract’ modules</vt:lpstr>
      <vt:lpstr>Using the (new) Ansible Galaxy roles for ACI</vt:lpstr>
      <vt:lpstr>Let’s look at the samples</vt:lpstr>
      <vt:lpstr>What about the playbook?</vt:lpstr>
      <vt:lpstr>Let’s test this</vt:lpstr>
      <vt:lpstr>Use this playbook</vt:lpstr>
      <vt:lpstr>Checking</vt:lpstr>
      <vt:lpstr>A little different, right?</vt:lpstr>
      <vt:lpstr>ACI integration: raw XML/JSON</vt:lpstr>
      <vt:lpstr>What if you already have a collection of JSON/XML snippets?</vt:lpstr>
      <vt:lpstr>ACI REST API module for Ansible</vt:lpstr>
      <vt:lpstr>ACI REST API module for Ansible</vt:lpstr>
      <vt:lpstr>Delegate_to</vt:lpstr>
      <vt:lpstr>More examples</vt:lpstr>
      <vt:lpstr>ACI integration: bonus</vt:lpstr>
      <vt:lpstr>Getting really fancy now</vt:lpstr>
      <vt:lpstr>Why would we do something like that?</vt:lpstr>
      <vt:lpstr>Wrapping up</vt:lpstr>
      <vt:lpstr>We’re done!</vt:lpstr>
    </vt:vector>
  </TitlesOfParts>
  <Company>Cisco Systems,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Ansible cheat-sheet</dc:title>
  <dc:creator>Christopher Paggen (cpaggen)</dc:creator>
  <cp:lastModifiedBy>Christopher Paggen (cpaggen)</cp:lastModifiedBy>
  <cp:revision>272</cp:revision>
  <dcterms:created xsi:type="dcterms:W3CDTF">2017-09-07T09:24:44Z</dcterms:created>
  <dcterms:modified xsi:type="dcterms:W3CDTF">2017-11-08T08:31:37Z</dcterms:modified>
</cp:coreProperties>
</file>